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ink/ink3.xml" ContentType="application/inkml+xml"/>
  <Override PartName="/ppt/ink/ink4.xml" ContentType="application/inkml+xml"/>
  <Override PartName="/ppt/notesSlides/notesSlide14.xml" ContentType="application/vnd.openxmlformats-officedocument.presentationml.notesSlide+xml"/>
  <Override PartName="/ppt/ink/ink5.xml" ContentType="application/inkml+xml"/>
  <Override PartName="/ppt/ink/ink6.xml" ContentType="application/inkml+xml"/>
  <Override PartName="/ppt/notesSlides/notesSlide15.xml" ContentType="application/vnd.openxmlformats-officedocument.presentationml.notesSlide+xml"/>
  <Override PartName="/ppt/ink/ink7.xml" ContentType="application/inkml+xml"/>
  <Override PartName="/ppt/ink/ink8.xml" ContentType="application/inkml+xml"/>
  <Override PartName="/ppt/notesSlides/notesSlide16.xml" ContentType="application/vnd.openxmlformats-officedocument.presentationml.notesSlide+xml"/>
  <Override PartName="/ppt/ink/ink9.xml" ContentType="application/inkml+xml"/>
  <Override PartName="/ppt/ink/ink10.xml" ContentType="application/inkml+xml"/>
  <Override PartName="/ppt/notesSlides/notesSlide17.xml" ContentType="application/vnd.openxmlformats-officedocument.presentationml.notesSlide+xml"/>
  <Override PartName="/ppt/ink/ink11.xml" ContentType="application/inkml+xml"/>
  <Override PartName="/ppt/ink/ink1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42.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3.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4.xml" ContentType="application/inkml+xml"/>
  <Override PartName="/ppt/ink/ink15.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7" r:id="rId3"/>
    <p:sldId id="258" r:id="rId4"/>
    <p:sldId id="259" r:id="rId5"/>
    <p:sldId id="326" r:id="rId6"/>
    <p:sldId id="327" r:id="rId7"/>
    <p:sldId id="328" r:id="rId8"/>
    <p:sldId id="274" r:id="rId9"/>
    <p:sldId id="329" r:id="rId10"/>
    <p:sldId id="330" r:id="rId11"/>
    <p:sldId id="261" r:id="rId12"/>
    <p:sldId id="317" r:id="rId13"/>
    <p:sldId id="320" r:id="rId14"/>
    <p:sldId id="321" r:id="rId15"/>
    <p:sldId id="322" r:id="rId16"/>
    <p:sldId id="323" r:id="rId17"/>
    <p:sldId id="324" r:id="rId18"/>
    <p:sldId id="298" r:id="rId19"/>
    <p:sldId id="331" r:id="rId20"/>
    <p:sldId id="264" r:id="rId21"/>
    <p:sldId id="292" r:id="rId22"/>
    <p:sldId id="299" r:id="rId23"/>
    <p:sldId id="265" r:id="rId24"/>
    <p:sldId id="291" r:id="rId25"/>
    <p:sldId id="300" r:id="rId26"/>
    <p:sldId id="266" r:id="rId27"/>
    <p:sldId id="301" r:id="rId28"/>
    <p:sldId id="267" r:id="rId29"/>
    <p:sldId id="302" r:id="rId30"/>
    <p:sldId id="268" r:id="rId31"/>
    <p:sldId id="269" r:id="rId32"/>
    <p:sldId id="303" r:id="rId33"/>
    <p:sldId id="305" r:id="rId34"/>
    <p:sldId id="271" r:id="rId35"/>
    <p:sldId id="290" r:id="rId36"/>
    <p:sldId id="325" r:id="rId37"/>
    <p:sldId id="304" r:id="rId38"/>
    <p:sldId id="273" r:id="rId39"/>
    <p:sldId id="281" r:id="rId40"/>
    <p:sldId id="361" r:id="rId41"/>
    <p:sldId id="351" r:id="rId42"/>
    <p:sldId id="315" r:id="rId43"/>
    <p:sldId id="360" r:id="rId44"/>
    <p:sldId id="283" r:id="rId45"/>
    <p:sldId id="275" r:id="rId46"/>
    <p:sldId id="333" r:id="rId47"/>
    <p:sldId id="332" r:id="rId48"/>
    <p:sldId id="284" r:id="rId49"/>
    <p:sldId id="346" r:id="rId50"/>
    <p:sldId id="347" r:id="rId51"/>
    <p:sldId id="334" r:id="rId52"/>
    <p:sldId id="335" r:id="rId53"/>
    <p:sldId id="336" r:id="rId54"/>
    <p:sldId id="343" r:id="rId55"/>
    <p:sldId id="338" r:id="rId56"/>
    <p:sldId id="339" r:id="rId57"/>
    <p:sldId id="340" r:id="rId58"/>
    <p:sldId id="341" r:id="rId59"/>
    <p:sldId id="348" r:id="rId60"/>
    <p:sldId id="349" r:id="rId61"/>
    <p:sldId id="342" r:id="rId62"/>
    <p:sldId id="350" r:id="rId63"/>
    <p:sldId id="352" r:id="rId64"/>
    <p:sldId id="353" r:id="rId65"/>
    <p:sldId id="354" r:id="rId66"/>
    <p:sldId id="355" r:id="rId67"/>
    <p:sldId id="356" r:id="rId68"/>
    <p:sldId id="357" r:id="rId69"/>
    <p:sldId id="358" r:id="rId70"/>
    <p:sldId id="359" r:id="rId71"/>
    <p:sldId id="306" r:id="rId72"/>
    <p:sldId id="344" r:id="rId73"/>
    <p:sldId id="345" r:id="rId74"/>
    <p:sldId id="314" r:id="rId75"/>
    <p:sldId id="337" r:id="rId76"/>
    <p:sldId id="307"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A5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74" autoAdjust="0"/>
    <p:restoredTop sz="91755" autoAdjust="0"/>
  </p:normalViewPr>
  <p:slideViewPr>
    <p:cSldViewPr snapToObjects="1">
      <p:cViewPr>
        <p:scale>
          <a:sx n="96" d="100"/>
          <a:sy n="96" d="100"/>
        </p:scale>
        <p:origin x="-2364" y="-45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096"/>
    </p:cViewPr>
  </p:sorterViewPr>
  <p:notesViewPr>
    <p:cSldViewPr snapToObjects="1" showGuides="1">
      <p:cViewPr varScale="1">
        <p:scale>
          <a:sx n="93" d="100"/>
          <a:sy n="93" d="100"/>
        </p:scale>
        <p:origin x="-4056" y="-10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tx>
        <c:rich>
          <a:bodyPr/>
          <a:lstStyle/>
          <a:p>
            <a:pPr>
              <a:defRPr/>
            </a:pPr>
            <a:r>
              <a:rPr lang="en-US"/>
              <a:t>Time and Accuracy per Turn</a:t>
            </a:r>
          </a:p>
        </c:rich>
      </c:tx>
      <c:layout/>
      <c:overlay val="0"/>
    </c:title>
    <c:autoTitleDeleted val="0"/>
    <c:plotArea>
      <c:layout/>
      <c:lineChart>
        <c:grouping val="standard"/>
        <c:varyColors val="0"/>
        <c:ser>
          <c:idx val="1"/>
          <c:order val="0"/>
          <c:tx>
            <c:strRef>
              <c:f>Sheet1!$B$1</c:f>
              <c:strCache>
                <c:ptCount val="1"/>
                <c:pt idx="0">
                  <c:v>Time(sec)</c:v>
                </c:pt>
              </c:strCache>
            </c:strRef>
          </c:tx>
          <c:marker>
            <c:symbol val="none"/>
          </c:marker>
          <c:val>
            <c:numRef>
              <c:f>Sheet1!$B$2:$B$13</c:f>
              <c:numCache>
                <c:formatCode>0.00</c:formatCode>
                <c:ptCount val="12"/>
                <c:pt idx="0">
                  <c:v>78.489999999999995</c:v>
                </c:pt>
                <c:pt idx="1">
                  <c:v>73.39</c:v>
                </c:pt>
                <c:pt idx="2">
                  <c:v>68.45</c:v>
                </c:pt>
                <c:pt idx="3">
                  <c:v>47.79</c:v>
                </c:pt>
                <c:pt idx="4">
                  <c:v>68.73</c:v>
                </c:pt>
                <c:pt idx="5">
                  <c:v>51.56</c:v>
                </c:pt>
                <c:pt idx="6">
                  <c:v>44.67</c:v>
                </c:pt>
                <c:pt idx="7">
                  <c:v>70.91</c:v>
                </c:pt>
                <c:pt idx="8">
                  <c:v>82.23</c:v>
                </c:pt>
                <c:pt idx="9">
                  <c:v>52.61</c:v>
                </c:pt>
                <c:pt idx="10">
                  <c:v>33.979999999999997</c:v>
                </c:pt>
                <c:pt idx="11">
                  <c:v>34.72</c:v>
                </c:pt>
              </c:numCache>
            </c:numRef>
          </c:val>
          <c:smooth val="0"/>
        </c:ser>
        <c:ser>
          <c:idx val="2"/>
          <c:order val="1"/>
          <c:tx>
            <c:strRef>
              <c:f>Sheet1!$C$1</c:f>
              <c:strCache>
                <c:ptCount val="1"/>
                <c:pt idx="0">
                  <c:v>% Accuracy</c:v>
                </c:pt>
              </c:strCache>
            </c:strRef>
          </c:tx>
          <c:marker>
            <c:symbol val="none"/>
          </c:marker>
          <c:val>
            <c:numRef>
              <c:f>Sheet1!$C$2:$C$13</c:f>
              <c:numCache>
                <c:formatCode>General</c:formatCode>
                <c:ptCount val="12"/>
                <c:pt idx="0">
                  <c:v>100</c:v>
                </c:pt>
                <c:pt idx="1">
                  <c:v>60</c:v>
                </c:pt>
                <c:pt idx="2">
                  <c:v>90</c:v>
                </c:pt>
                <c:pt idx="3">
                  <c:v>90</c:v>
                </c:pt>
                <c:pt idx="4">
                  <c:v>70</c:v>
                </c:pt>
                <c:pt idx="5">
                  <c:v>80</c:v>
                </c:pt>
                <c:pt idx="6">
                  <c:v>60</c:v>
                </c:pt>
                <c:pt idx="7">
                  <c:v>90</c:v>
                </c:pt>
                <c:pt idx="8">
                  <c:v>40</c:v>
                </c:pt>
                <c:pt idx="9">
                  <c:v>90</c:v>
                </c:pt>
                <c:pt idx="10">
                  <c:v>70</c:v>
                </c:pt>
                <c:pt idx="11">
                  <c:v>90</c:v>
                </c:pt>
              </c:numCache>
            </c:numRef>
          </c:val>
          <c:smooth val="0"/>
        </c:ser>
        <c:dLbls>
          <c:showLegendKey val="0"/>
          <c:showVal val="0"/>
          <c:showCatName val="0"/>
          <c:showSerName val="0"/>
          <c:showPercent val="0"/>
          <c:showBubbleSize val="0"/>
        </c:dLbls>
        <c:marker val="1"/>
        <c:smooth val="0"/>
        <c:axId val="143754368"/>
        <c:axId val="143755904"/>
      </c:lineChart>
      <c:catAx>
        <c:axId val="143754368"/>
        <c:scaling>
          <c:orientation val="minMax"/>
        </c:scaling>
        <c:delete val="0"/>
        <c:axPos val="b"/>
        <c:numFmt formatCode="General" sourceLinked="1"/>
        <c:majorTickMark val="none"/>
        <c:minorTickMark val="none"/>
        <c:tickLblPos val="nextTo"/>
        <c:crossAx val="143755904"/>
        <c:crosses val="autoZero"/>
        <c:auto val="1"/>
        <c:lblAlgn val="ctr"/>
        <c:lblOffset val="0"/>
        <c:tickLblSkip val="2"/>
        <c:noMultiLvlLbl val="0"/>
      </c:catAx>
      <c:valAx>
        <c:axId val="143755904"/>
        <c:scaling>
          <c:orientation val="minMax"/>
          <c:max val="100"/>
          <c:min val="20"/>
        </c:scaling>
        <c:delete val="0"/>
        <c:axPos val="l"/>
        <c:majorGridlines/>
        <c:numFmt formatCode="0" sourceLinked="0"/>
        <c:majorTickMark val="none"/>
        <c:minorTickMark val="none"/>
        <c:tickLblPos val="nextTo"/>
        <c:crossAx val="143754368"/>
        <c:crosses val="autoZero"/>
        <c:crossBetween val="between"/>
      </c:val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7"/>
    </mc:Choice>
    <mc:Fallback>
      <c:style val="37"/>
    </mc:Fallback>
  </mc:AlternateContent>
  <c:chart>
    <c:title>
      <c:tx>
        <c:rich>
          <a:bodyPr/>
          <a:lstStyle/>
          <a:p>
            <a:pPr>
              <a:defRPr/>
            </a:pPr>
            <a:r>
              <a:rPr lang="en-US" dirty="0" smtClean="0"/>
              <a:t>Percentage of correct responses</a:t>
            </a:r>
            <a:endParaRPr lang="en-US" dirty="0"/>
          </a:p>
        </c:rich>
      </c:tx>
      <c:layout/>
      <c:overlay val="0"/>
    </c:title>
    <c:autoTitleDeleted val="0"/>
    <c:plotArea>
      <c:layout/>
      <c:barChart>
        <c:barDir val="col"/>
        <c:grouping val="clustered"/>
        <c:varyColors val="0"/>
        <c:ser>
          <c:idx val="0"/>
          <c:order val="0"/>
          <c:tx>
            <c:strRef>
              <c:f>Sheet1!$B$1</c:f>
              <c:strCache>
                <c:ptCount val="1"/>
                <c:pt idx="0">
                  <c:v>Percent</c:v>
                </c:pt>
              </c:strCache>
            </c:strRef>
          </c:tx>
          <c:invertIfNegative val="0"/>
          <c:cat>
            <c:strRef>
              <c:f>Sheet1!$A$2:$A$7</c:f>
              <c:strCache>
                <c:ptCount val="6"/>
                <c:pt idx="0">
                  <c:v>Sound</c:v>
                </c:pt>
                <c:pt idx="1">
                  <c:v>Press.</c:v>
                </c:pt>
                <c:pt idx="2">
                  <c:v>light</c:v>
                </c:pt>
                <c:pt idx="3">
                  <c:v>temp.</c:v>
                </c:pt>
                <c:pt idx="4">
                  <c:v>accel.</c:v>
                </c:pt>
                <c:pt idx="5">
                  <c:v>Total</c:v>
                </c:pt>
              </c:strCache>
            </c:strRef>
          </c:cat>
          <c:val>
            <c:numRef>
              <c:f>Sheet1!$B$2:$B$7</c:f>
              <c:numCache>
                <c:formatCode>General</c:formatCode>
                <c:ptCount val="6"/>
                <c:pt idx="0">
                  <c:v>0.75</c:v>
                </c:pt>
                <c:pt idx="1">
                  <c:v>0</c:v>
                </c:pt>
                <c:pt idx="2">
                  <c:v>1</c:v>
                </c:pt>
                <c:pt idx="3">
                  <c:v>0.33333299999999999</c:v>
                </c:pt>
                <c:pt idx="4">
                  <c:v>0.3333333</c:v>
                </c:pt>
              </c:numCache>
            </c:numRef>
          </c:val>
        </c:ser>
        <c:ser>
          <c:idx val="1"/>
          <c:order val="1"/>
          <c:tx>
            <c:strRef>
              <c:f>Sheet1!$C$1</c:f>
              <c:strCache>
                <c:ptCount val="1"/>
                <c:pt idx="0">
                  <c:v>Total</c:v>
                </c:pt>
              </c:strCache>
            </c:strRef>
          </c:tx>
          <c:invertIfNegative val="0"/>
          <c:cat>
            <c:strRef>
              <c:f>Sheet1!$A$2:$A$7</c:f>
              <c:strCache>
                <c:ptCount val="6"/>
                <c:pt idx="0">
                  <c:v>Sound</c:v>
                </c:pt>
                <c:pt idx="1">
                  <c:v>Press.</c:v>
                </c:pt>
                <c:pt idx="2">
                  <c:v>light</c:v>
                </c:pt>
                <c:pt idx="3">
                  <c:v>temp.</c:v>
                </c:pt>
                <c:pt idx="4">
                  <c:v>accel.</c:v>
                </c:pt>
                <c:pt idx="5">
                  <c:v>Total</c:v>
                </c:pt>
              </c:strCache>
            </c:strRef>
          </c:cat>
          <c:val>
            <c:numRef>
              <c:f>Sheet1!$C$2:$C$7</c:f>
              <c:numCache>
                <c:formatCode>General</c:formatCode>
                <c:ptCount val="6"/>
                <c:pt idx="5">
                  <c:v>0.47</c:v>
                </c:pt>
              </c:numCache>
            </c:numRef>
          </c:val>
        </c:ser>
        <c:dLbls>
          <c:showLegendKey val="0"/>
          <c:showVal val="0"/>
          <c:showCatName val="0"/>
          <c:showSerName val="0"/>
          <c:showPercent val="0"/>
          <c:showBubbleSize val="0"/>
        </c:dLbls>
        <c:gapWidth val="150"/>
        <c:axId val="43718144"/>
        <c:axId val="43719680"/>
      </c:barChart>
      <c:catAx>
        <c:axId val="43718144"/>
        <c:scaling>
          <c:orientation val="minMax"/>
        </c:scaling>
        <c:delete val="0"/>
        <c:axPos val="b"/>
        <c:majorTickMark val="none"/>
        <c:minorTickMark val="none"/>
        <c:tickLblPos val="nextTo"/>
        <c:crossAx val="43719680"/>
        <c:crosses val="autoZero"/>
        <c:auto val="1"/>
        <c:lblAlgn val="ctr"/>
        <c:lblOffset val="100"/>
        <c:noMultiLvlLbl val="0"/>
      </c:catAx>
      <c:valAx>
        <c:axId val="43719680"/>
        <c:scaling>
          <c:orientation val="minMax"/>
          <c:max val="1"/>
        </c:scaling>
        <c:delete val="0"/>
        <c:axPos val="l"/>
        <c:majorGridlines/>
        <c:numFmt formatCode="0.00%" sourceLinked="0"/>
        <c:majorTickMark val="none"/>
        <c:minorTickMark val="none"/>
        <c:tickLblPos val="nextTo"/>
        <c:crossAx val="43718144"/>
        <c:crosses val="autoZero"/>
        <c:crossBetween val="between"/>
      </c:val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1</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Sheet1!$B$2:$B$20</c:f>
              <c:numCache>
                <c:formatCode>General</c:formatCode>
                <c:ptCount val="19"/>
                <c:pt idx="0">
                  <c:v>30.164545454545458</c:v>
                </c:pt>
                <c:pt idx="1">
                  <c:v>30.08493506493506</c:v>
                </c:pt>
                <c:pt idx="2">
                  <c:v>29.752222222222226</c:v>
                </c:pt>
                <c:pt idx="3">
                  <c:v>29.87391304347825</c:v>
                </c:pt>
                <c:pt idx="4">
                  <c:v>30.11</c:v>
                </c:pt>
                <c:pt idx="5">
                  <c:v>30.050434782608701</c:v>
                </c:pt>
                <c:pt idx="6">
                  <c:v>30.210999999999991</c:v>
                </c:pt>
                <c:pt idx="7">
                  <c:v>30.106341463414633</c:v>
                </c:pt>
                <c:pt idx="8">
                  <c:v>29.906129032258075</c:v>
                </c:pt>
                <c:pt idx="9">
                  <c:v>30.099411764705895</c:v>
                </c:pt>
                <c:pt idx="10">
                  <c:v>29.992156862745116</c:v>
                </c:pt>
                <c:pt idx="11">
                  <c:v>30.111764705882351</c:v>
                </c:pt>
                <c:pt idx="12">
                  <c:v>30.157826086956533</c:v>
                </c:pt>
                <c:pt idx="13">
                  <c:v>29.750227272727269</c:v>
                </c:pt>
                <c:pt idx="14">
                  <c:v>29.69407407407407</c:v>
                </c:pt>
                <c:pt idx="15">
                  <c:v>29.69125</c:v>
                </c:pt>
                <c:pt idx="16">
                  <c:v>29.885396825396839</c:v>
                </c:pt>
              </c:numCache>
            </c:numRef>
          </c:val>
        </c:ser>
        <c:ser>
          <c:idx val="1"/>
          <c:order val="1"/>
          <c:tx>
            <c:strRef>
              <c:f>Sheet1!$C$1</c:f>
              <c:strCache>
                <c:ptCount val="1"/>
                <c:pt idx="0">
                  <c:v>Out of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Sheet1!$C$2:$C$20</c:f>
              <c:numCache>
                <c:formatCode>General</c:formatCode>
                <c:ptCount val="19"/>
                <c:pt idx="0">
                  <c:v>30.105000000000004</c:v>
                </c:pt>
                <c:pt idx="1">
                  <c:v>29.942105263157899</c:v>
                </c:pt>
                <c:pt idx="2">
                  <c:v>30.258571428571425</c:v>
                </c:pt>
                <c:pt idx="3">
                  <c:v>29.948474576271188</c:v>
                </c:pt>
                <c:pt idx="4">
                  <c:v>29.882162162162164</c:v>
                </c:pt>
                <c:pt idx="5">
                  <c:v>30.087480916030529</c:v>
                </c:pt>
                <c:pt idx="6">
                  <c:v>29.869230769230761</c:v>
                </c:pt>
                <c:pt idx="7">
                  <c:v>30.214054054054063</c:v>
                </c:pt>
                <c:pt idx="8">
                  <c:v>29.939658119658123</c:v>
                </c:pt>
                <c:pt idx="9">
                  <c:v>30.053396226415096</c:v>
                </c:pt>
                <c:pt idx="10">
                  <c:v>29.754723926380365</c:v>
                </c:pt>
                <c:pt idx="11">
                  <c:v>29.560869565217391</c:v>
                </c:pt>
                <c:pt idx="12">
                  <c:v>29.977939393939366</c:v>
                </c:pt>
                <c:pt idx="13">
                  <c:v>29.64634146341465</c:v>
                </c:pt>
                <c:pt idx="14">
                  <c:v>29.777666666666669</c:v>
                </c:pt>
                <c:pt idx="15">
                  <c:v>29.783733333333341</c:v>
                </c:pt>
                <c:pt idx="16">
                  <c:v>29.943225806451604</c:v>
                </c:pt>
              </c:numCache>
            </c:numRef>
          </c:val>
        </c:ser>
        <c:ser>
          <c:idx val="2"/>
          <c:order val="2"/>
          <c:tx>
            <c:strRef>
              <c:f>Sheet1!$D$1</c:f>
              <c:strCache>
                <c:ptCount val="1"/>
                <c:pt idx="0">
                  <c:v>Average during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Sheet1!$D$2:$D$20</c:f>
              <c:numCache>
                <c:formatCode>General</c:formatCode>
                <c:ptCount val="19"/>
                <c:pt idx="17">
                  <c:v>29.978919332702972</c:v>
                </c:pt>
              </c:numCache>
            </c:numRef>
          </c:val>
        </c:ser>
        <c:ser>
          <c:idx val="3"/>
          <c:order val="3"/>
          <c:tx>
            <c:strRef>
              <c:f>Sheet1!$E$1</c:f>
              <c:strCache>
                <c:ptCount val="1"/>
                <c:pt idx="0">
                  <c:v>Average out of turn</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Sheet1!$E$2:$E$20</c:f>
              <c:numCache>
                <c:formatCode>General</c:formatCode>
                <c:ptCount val="19"/>
                <c:pt idx="18">
                  <c:v>29.92960910867863</c:v>
                </c:pt>
              </c:numCache>
            </c:numRef>
          </c:val>
        </c:ser>
        <c:ser>
          <c:idx val="4"/>
          <c:order val="4"/>
          <c:tx>
            <c:strRef>
              <c:f>Sheet1!$F$1</c:f>
              <c:strCache>
                <c:ptCount val="1"/>
                <c:pt idx="0">
                  <c:v>percentage of one over the other 47.06%</c:v>
                </c:pt>
              </c:strCache>
            </c:strRef>
          </c:tx>
          <c:invertIfNegative val="0"/>
          <c:cat>
            <c:strRef>
              <c:f>Sheet1!$A$2:$A$20</c:f>
              <c:strCache>
                <c:ptCount val="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During Turn</c:v>
                </c:pt>
                <c:pt idx="18">
                  <c:v>Out of Turn</c:v>
                </c:pt>
              </c:strCache>
            </c:strRef>
          </c:cat>
          <c:val>
            <c:numRef>
              <c:f>Sheet1!$F$2:$F$20</c:f>
              <c:numCache>
                <c:formatCode>General</c:formatCode>
                <c:ptCount val="19"/>
              </c:numCache>
            </c:numRef>
          </c:val>
        </c:ser>
        <c:dLbls>
          <c:showLegendKey val="0"/>
          <c:showVal val="0"/>
          <c:showCatName val="0"/>
          <c:showSerName val="0"/>
          <c:showPercent val="0"/>
          <c:showBubbleSize val="0"/>
        </c:dLbls>
        <c:gapWidth val="75"/>
        <c:overlap val="-25"/>
        <c:axId val="44056576"/>
        <c:axId val="44058112"/>
      </c:barChart>
      <c:catAx>
        <c:axId val="44056576"/>
        <c:scaling>
          <c:orientation val="minMax"/>
        </c:scaling>
        <c:delete val="0"/>
        <c:axPos val="b"/>
        <c:numFmt formatCode="General" sourceLinked="1"/>
        <c:majorTickMark val="none"/>
        <c:minorTickMark val="none"/>
        <c:tickLblPos val="nextTo"/>
        <c:crossAx val="44058112"/>
        <c:crosses val="autoZero"/>
        <c:auto val="1"/>
        <c:lblAlgn val="ctr"/>
        <c:lblOffset val="100"/>
        <c:noMultiLvlLbl val="0"/>
      </c:catAx>
      <c:valAx>
        <c:axId val="44058112"/>
        <c:scaling>
          <c:orientation val="minMax"/>
        </c:scaling>
        <c:delete val="0"/>
        <c:axPos val="l"/>
        <c:majorGridlines/>
        <c:numFmt formatCode="General" sourceLinked="1"/>
        <c:majorTickMark val="none"/>
        <c:minorTickMark val="none"/>
        <c:tickLblPos val="nextTo"/>
        <c:spPr>
          <a:ln w="9525">
            <a:noFill/>
          </a:ln>
        </c:spPr>
        <c:crossAx val="44056576"/>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2</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Sheet1!$B$2:$B$21</c:f>
              <c:numCache>
                <c:formatCode>General</c:formatCode>
                <c:ptCount val="20"/>
                <c:pt idx="0">
                  <c:v>31.09194029850746</c:v>
                </c:pt>
                <c:pt idx="1">
                  <c:v>30.664999999999996</c:v>
                </c:pt>
                <c:pt idx="2">
                  <c:v>30.696417910447753</c:v>
                </c:pt>
                <c:pt idx="3">
                  <c:v>30.870740740740743</c:v>
                </c:pt>
                <c:pt idx="4">
                  <c:v>31.014186046511622</c:v>
                </c:pt>
                <c:pt idx="5">
                  <c:v>30.697543859649127</c:v>
                </c:pt>
                <c:pt idx="6">
                  <c:v>30.925714285714282</c:v>
                </c:pt>
                <c:pt idx="7">
                  <c:v>30.842500000000005</c:v>
                </c:pt>
                <c:pt idx="8">
                  <c:v>30.987999999999992</c:v>
                </c:pt>
                <c:pt idx="9">
                  <c:v>30.715555555555561</c:v>
                </c:pt>
                <c:pt idx="10">
                  <c:v>30.714042553191483</c:v>
                </c:pt>
                <c:pt idx="11">
                  <c:v>30.771764705882354</c:v>
                </c:pt>
                <c:pt idx="12">
                  <c:v>30.4575</c:v>
                </c:pt>
                <c:pt idx="13">
                  <c:v>30.428421052631581</c:v>
                </c:pt>
                <c:pt idx="14">
                  <c:v>30.558235294117654</c:v>
                </c:pt>
                <c:pt idx="15">
                  <c:v>30.803888888888885</c:v>
                </c:pt>
                <c:pt idx="16">
                  <c:v>30.231025641025628</c:v>
                </c:pt>
                <c:pt idx="17">
                  <c:v>30.642352941176469</c:v>
                </c:pt>
              </c:numCache>
            </c:numRef>
          </c:val>
        </c:ser>
        <c:ser>
          <c:idx val="1"/>
          <c:order val="1"/>
          <c:tx>
            <c:strRef>
              <c:f>Sheet1!$C$1</c:f>
              <c:strCache>
                <c:ptCount val="1"/>
                <c:pt idx="0">
                  <c:v>Out of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Sheet1!$C$2:$C$21</c:f>
              <c:numCache>
                <c:formatCode>General</c:formatCode>
                <c:ptCount val="20"/>
                <c:pt idx="0">
                  <c:v>30.937464788732388</c:v>
                </c:pt>
                <c:pt idx="1">
                  <c:v>30.980563380281684</c:v>
                </c:pt>
                <c:pt idx="2">
                  <c:v>30.918783783783756</c:v>
                </c:pt>
                <c:pt idx="3">
                  <c:v>30.976111111111113</c:v>
                </c:pt>
                <c:pt idx="4">
                  <c:v>30.89833333333333</c:v>
                </c:pt>
                <c:pt idx="5">
                  <c:v>31.045625000000001</c:v>
                </c:pt>
                <c:pt idx="6">
                  <c:v>30.713599999999996</c:v>
                </c:pt>
                <c:pt idx="7">
                  <c:v>30.943076923076919</c:v>
                </c:pt>
                <c:pt idx="8">
                  <c:v>30.906011560693656</c:v>
                </c:pt>
                <c:pt idx="9">
                  <c:v>30.914728033472791</c:v>
                </c:pt>
                <c:pt idx="10">
                  <c:v>30.678978102189792</c:v>
                </c:pt>
                <c:pt idx="11">
                  <c:v>30.681254355400711</c:v>
                </c:pt>
                <c:pt idx="12">
                  <c:v>30.852941176470576</c:v>
                </c:pt>
                <c:pt idx="13">
                  <c:v>30.665925925925915</c:v>
                </c:pt>
                <c:pt idx="14">
                  <c:v>30.724339622641491</c:v>
                </c:pt>
                <c:pt idx="15">
                  <c:v>30.567032258064511</c:v>
                </c:pt>
                <c:pt idx="16">
                  <c:v>30.767096774193551</c:v>
                </c:pt>
                <c:pt idx="17">
                  <c:v>30.434400000000004</c:v>
                </c:pt>
              </c:numCache>
            </c:numRef>
          </c:val>
        </c:ser>
        <c:ser>
          <c:idx val="2"/>
          <c:order val="2"/>
          <c:tx>
            <c:strRef>
              <c:f>Sheet1!$D$1</c:f>
              <c:strCache>
                <c:ptCount val="1"/>
                <c:pt idx="0">
                  <c:v>Average during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Sheet1!$D$2:$D$21</c:f>
              <c:numCache>
                <c:formatCode>General</c:formatCode>
                <c:ptCount val="20"/>
                <c:pt idx="18">
                  <c:v>30.728000000000002</c:v>
                </c:pt>
              </c:numCache>
            </c:numRef>
          </c:val>
        </c:ser>
        <c:ser>
          <c:idx val="3"/>
          <c:order val="3"/>
          <c:tx>
            <c:strRef>
              <c:f>Sheet1!$E$1</c:f>
              <c:strCache>
                <c:ptCount val="1"/>
                <c:pt idx="0">
                  <c:v>Average out of turn</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Sheet1!$E$2:$E$21</c:f>
              <c:numCache>
                <c:formatCode>General</c:formatCode>
                <c:ptCount val="20"/>
                <c:pt idx="19">
                  <c:v>30.795999999999999</c:v>
                </c:pt>
              </c:numCache>
            </c:numRef>
          </c:val>
        </c:ser>
        <c:ser>
          <c:idx val="4"/>
          <c:order val="4"/>
          <c:tx>
            <c:strRef>
              <c:f>Sheet1!$F$1</c:f>
              <c:strCache>
                <c:ptCount val="1"/>
                <c:pt idx="0">
                  <c:v>percentage of one over the other 57.89%</c:v>
                </c:pt>
              </c:strCache>
            </c:strRef>
          </c:tx>
          <c:invertIfNegative val="0"/>
          <c:cat>
            <c:strRef>
              <c:f>Sheet1!$A$2:$A$21</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During Turn</c:v>
                </c:pt>
                <c:pt idx="19">
                  <c:v>Out of Turn</c:v>
                </c:pt>
              </c:strCache>
            </c:strRef>
          </c:cat>
          <c:val>
            <c:numRef>
              <c:f>Sheet1!$F$2:$F$21</c:f>
              <c:numCache>
                <c:formatCode>General</c:formatCode>
                <c:ptCount val="20"/>
              </c:numCache>
            </c:numRef>
          </c:val>
        </c:ser>
        <c:dLbls>
          <c:showLegendKey val="0"/>
          <c:showVal val="0"/>
          <c:showCatName val="0"/>
          <c:showSerName val="0"/>
          <c:showPercent val="0"/>
          <c:showBubbleSize val="0"/>
        </c:dLbls>
        <c:gapWidth val="75"/>
        <c:overlap val="-25"/>
        <c:axId val="44126976"/>
        <c:axId val="44128512"/>
      </c:barChart>
      <c:catAx>
        <c:axId val="44126976"/>
        <c:scaling>
          <c:orientation val="minMax"/>
        </c:scaling>
        <c:delete val="0"/>
        <c:axPos val="b"/>
        <c:numFmt formatCode="General" sourceLinked="1"/>
        <c:majorTickMark val="none"/>
        <c:minorTickMark val="none"/>
        <c:tickLblPos val="nextTo"/>
        <c:crossAx val="44128512"/>
        <c:crosses val="autoZero"/>
        <c:auto val="1"/>
        <c:lblAlgn val="ctr"/>
        <c:lblOffset val="100"/>
        <c:noMultiLvlLbl val="0"/>
      </c:catAx>
      <c:valAx>
        <c:axId val="44128512"/>
        <c:scaling>
          <c:orientation val="minMax"/>
        </c:scaling>
        <c:delete val="0"/>
        <c:axPos val="l"/>
        <c:majorGridlines/>
        <c:numFmt formatCode="General" sourceLinked="1"/>
        <c:majorTickMark val="none"/>
        <c:minorTickMark val="none"/>
        <c:tickLblPos val="nextTo"/>
        <c:spPr>
          <a:ln w="9525">
            <a:noFill/>
          </a:ln>
        </c:spPr>
        <c:crossAx val="44126976"/>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3</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Sheet1!$B$2:$B$9</c:f>
              <c:numCache>
                <c:formatCode>General</c:formatCode>
                <c:ptCount val="8"/>
                <c:pt idx="0">
                  <c:v>24.727964601769912</c:v>
                </c:pt>
                <c:pt idx="1">
                  <c:v>24.728999999999989</c:v>
                </c:pt>
                <c:pt idx="2">
                  <c:v>24.725822784810124</c:v>
                </c:pt>
                <c:pt idx="3">
                  <c:v>24.540793650793649</c:v>
                </c:pt>
                <c:pt idx="4">
                  <c:v>24.677941176470547</c:v>
                </c:pt>
                <c:pt idx="5">
                  <c:v>24.661415929203535</c:v>
                </c:pt>
              </c:numCache>
            </c:numRef>
          </c:val>
        </c:ser>
        <c:ser>
          <c:idx val="1"/>
          <c:order val="1"/>
          <c:tx>
            <c:strRef>
              <c:f>Sheet1!$C$1</c:f>
              <c:strCache>
                <c:ptCount val="1"/>
                <c:pt idx="0">
                  <c:v>Out of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Sheet1!$C$2:$C$9</c:f>
              <c:numCache>
                <c:formatCode>General</c:formatCode>
                <c:ptCount val="8"/>
                <c:pt idx="0">
                  <c:v>24.78739336492891</c:v>
                </c:pt>
                <c:pt idx="1">
                  <c:v>24.775272727272746</c:v>
                </c:pt>
                <c:pt idx="2">
                  <c:v>24.759220779220776</c:v>
                </c:pt>
                <c:pt idx="3">
                  <c:v>24.622461538461526</c:v>
                </c:pt>
                <c:pt idx="4">
                  <c:v>24.711304347826086</c:v>
                </c:pt>
                <c:pt idx="5">
                  <c:v>24.82200000000001</c:v>
                </c:pt>
              </c:numCache>
            </c:numRef>
          </c:val>
        </c:ser>
        <c:ser>
          <c:idx val="2"/>
          <c:order val="2"/>
          <c:tx>
            <c:strRef>
              <c:f>Sheet1!$D$1</c:f>
              <c:strCache>
                <c:ptCount val="1"/>
                <c:pt idx="0">
                  <c:v>Average during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Sheet1!$D$2:$D$9</c:f>
              <c:numCache>
                <c:formatCode>General</c:formatCode>
                <c:ptCount val="8"/>
                <c:pt idx="6">
                  <c:v>24.67</c:v>
                </c:pt>
              </c:numCache>
            </c:numRef>
          </c:val>
        </c:ser>
        <c:ser>
          <c:idx val="3"/>
          <c:order val="3"/>
          <c:tx>
            <c:strRef>
              <c:f>Sheet1!$E$1</c:f>
              <c:strCache>
                <c:ptCount val="1"/>
                <c:pt idx="0">
                  <c:v>Average out of turn</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Sheet1!$E$2:$E$9</c:f>
              <c:numCache>
                <c:formatCode>General</c:formatCode>
                <c:ptCount val="8"/>
                <c:pt idx="7">
                  <c:v>24.74</c:v>
                </c:pt>
              </c:numCache>
            </c:numRef>
          </c:val>
        </c:ser>
        <c:ser>
          <c:idx val="4"/>
          <c:order val="4"/>
          <c:tx>
            <c:strRef>
              <c:f>Sheet1!$F$1</c:f>
              <c:strCache>
                <c:ptCount val="1"/>
                <c:pt idx="0">
                  <c:v>percentage of one over the other 100%</c:v>
                </c:pt>
              </c:strCache>
            </c:strRef>
          </c:tx>
          <c:invertIfNegative val="0"/>
          <c:cat>
            <c:strRef>
              <c:f>Sheet1!$A$2:$A$9</c:f>
              <c:strCache>
                <c:ptCount val="8"/>
                <c:pt idx="0">
                  <c:v>1</c:v>
                </c:pt>
                <c:pt idx="1">
                  <c:v>2</c:v>
                </c:pt>
                <c:pt idx="2">
                  <c:v>3</c:v>
                </c:pt>
                <c:pt idx="3">
                  <c:v>4</c:v>
                </c:pt>
                <c:pt idx="4">
                  <c:v>5</c:v>
                </c:pt>
                <c:pt idx="5">
                  <c:v>6</c:v>
                </c:pt>
                <c:pt idx="6">
                  <c:v>During Turn</c:v>
                </c:pt>
                <c:pt idx="7">
                  <c:v>Out of Turn</c:v>
                </c:pt>
              </c:strCache>
            </c:strRef>
          </c:cat>
          <c:val>
            <c:numRef>
              <c:f>Sheet1!$F$2:$F$9</c:f>
              <c:numCache>
                <c:formatCode>General</c:formatCode>
                <c:ptCount val="8"/>
              </c:numCache>
            </c:numRef>
          </c:val>
        </c:ser>
        <c:dLbls>
          <c:showLegendKey val="0"/>
          <c:showVal val="0"/>
          <c:showCatName val="0"/>
          <c:showSerName val="0"/>
          <c:showPercent val="0"/>
          <c:showBubbleSize val="0"/>
        </c:dLbls>
        <c:gapWidth val="75"/>
        <c:overlap val="-25"/>
        <c:axId val="44446080"/>
        <c:axId val="44447616"/>
      </c:barChart>
      <c:catAx>
        <c:axId val="44446080"/>
        <c:scaling>
          <c:orientation val="minMax"/>
        </c:scaling>
        <c:delete val="0"/>
        <c:axPos val="b"/>
        <c:numFmt formatCode="General" sourceLinked="1"/>
        <c:majorTickMark val="none"/>
        <c:minorTickMark val="none"/>
        <c:tickLblPos val="nextTo"/>
        <c:crossAx val="44447616"/>
        <c:crosses val="autoZero"/>
        <c:auto val="1"/>
        <c:lblAlgn val="ctr"/>
        <c:lblOffset val="100"/>
        <c:noMultiLvlLbl val="0"/>
      </c:catAx>
      <c:valAx>
        <c:axId val="44447616"/>
        <c:scaling>
          <c:orientation val="minMax"/>
        </c:scaling>
        <c:delete val="0"/>
        <c:axPos val="l"/>
        <c:majorGridlines/>
        <c:numFmt formatCode="General" sourceLinked="1"/>
        <c:majorTickMark val="none"/>
        <c:minorTickMark val="none"/>
        <c:tickLblPos val="nextTo"/>
        <c:spPr>
          <a:ln w="9525">
            <a:noFill/>
          </a:ln>
        </c:spPr>
        <c:crossAx val="44446080"/>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User 4</a:t>
            </a:r>
          </a:p>
        </c:rich>
      </c:tx>
      <c:layout/>
      <c:overlay val="0"/>
    </c:title>
    <c:autoTitleDeleted val="0"/>
    <c:plotArea>
      <c:layout/>
      <c:barChart>
        <c:barDir val="col"/>
        <c:grouping val="clustered"/>
        <c:varyColors val="0"/>
        <c:ser>
          <c:idx val="0"/>
          <c:order val="0"/>
          <c:tx>
            <c:strRef>
              <c:f>Sheet1!$B$1</c:f>
              <c:strCache>
                <c:ptCount val="1"/>
                <c:pt idx="0">
                  <c:v>During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Sheet1!$B$2:$B$17</c:f>
              <c:numCache>
                <c:formatCode>General</c:formatCode>
                <c:ptCount val="16"/>
                <c:pt idx="0">
                  <c:v>25.891789473684209</c:v>
                </c:pt>
                <c:pt idx="1">
                  <c:v>25.808852459016386</c:v>
                </c:pt>
                <c:pt idx="2">
                  <c:v>25.881666666666689</c:v>
                </c:pt>
                <c:pt idx="3">
                  <c:v>25.72159420289854</c:v>
                </c:pt>
                <c:pt idx="4">
                  <c:v>25.8935294117647</c:v>
                </c:pt>
                <c:pt idx="5">
                  <c:v>25.883636363636366</c:v>
                </c:pt>
                <c:pt idx="6">
                  <c:v>25.848309859154945</c:v>
                </c:pt>
                <c:pt idx="7">
                  <c:v>25.264615384615379</c:v>
                </c:pt>
                <c:pt idx="8">
                  <c:v>25.83588235294118</c:v>
                </c:pt>
                <c:pt idx="9">
                  <c:v>25.515185185185185</c:v>
                </c:pt>
                <c:pt idx="10">
                  <c:v>25.390721649484519</c:v>
                </c:pt>
                <c:pt idx="11">
                  <c:v>23.97894736842105</c:v>
                </c:pt>
                <c:pt idx="12">
                  <c:v>25.243333333333339</c:v>
                </c:pt>
                <c:pt idx="13">
                  <c:v>25.35806451612903</c:v>
                </c:pt>
              </c:numCache>
            </c:numRef>
          </c:val>
        </c:ser>
        <c:ser>
          <c:idx val="1"/>
          <c:order val="1"/>
          <c:tx>
            <c:strRef>
              <c:f>Sheet1!$C$1</c:f>
              <c:strCache>
                <c:ptCount val="1"/>
                <c:pt idx="0">
                  <c:v>Out of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Sheet1!$C$2:$C$17</c:f>
              <c:numCache>
                <c:formatCode>General</c:formatCode>
                <c:ptCount val="16"/>
                <c:pt idx="0">
                  <c:v>25.860952380952376</c:v>
                </c:pt>
                <c:pt idx="1">
                  <c:v>25.909902912621362</c:v>
                </c:pt>
                <c:pt idx="2">
                  <c:v>25.869454545454545</c:v>
                </c:pt>
                <c:pt idx="3">
                  <c:v>25.885606060606076</c:v>
                </c:pt>
                <c:pt idx="4">
                  <c:v>25.590476190476188</c:v>
                </c:pt>
                <c:pt idx="5">
                  <c:v>25.836226415094334</c:v>
                </c:pt>
                <c:pt idx="6">
                  <c:v>25.827654320987655</c:v>
                </c:pt>
                <c:pt idx="7">
                  <c:v>25.830900000000014</c:v>
                </c:pt>
                <c:pt idx="8">
                  <c:v>25.877522658610246</c:v>
                </c:pt>
                <c:pt idx="9">
                  <c:v>25.802767295597498</c:v>
                </c:pt>
                <c:pt idx="10">
                  <c:v>25.311891891891896</c:v>
                </c:pt>
                <c:pt idx="11">
                  <c:v>25.802083333333332</c:v>
                </c:pt>
                <c:pt idx="12">
                  <c:v>25.334761904761905</c:v>
                </c:pt>
                <c:pt idx="13">
                  <c:v>25.717142857142846</c:v>
                </c:pt>
              </c:numCache>
            </c:numRef>
          </c:val>
        </c:ser>
        <c:ser>
          <c:idx val="2"/>
          <c:order val="2"/>
          <c:tx>
            <c:strRef>
              <c:f>Sheet1!$D$1</c:f>
              <c:strCache>
                <c:ptCount val="1"/>
                <c:pt idx="0">
                  <c:v>Average during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Sheet1!$D$2:$D$17</c:f>
              <c:numCache>
                <c:formatCode>General</c:formatCode>
                <c:ptCount val="16"/>
                <c:pt idx="14">
                  <c:v>25.53</c:v>
                </c:pt>
              </c:numCache>
            </c:numRef>
          </c:val>
        </c:ser>
        <c:ser>
          <c:idx val="3"/>
          <c:order val="3"/>
          <c:tx>
            <c:strRef>
              <c:f>Sheet1!$E$1</c:f>
              <c:strCache>
                <c:ptCount val="1"/>
                <c:pt idx="0">
                  <c:v>Average out of turn</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Sheet1!$E$2:$E$17</c:f>
              <c:numCache>
                <c:formatCode>General</c:formatCode>
                <c:ptCount val="16"/>
                <c:pt idx="15">
                  <c:v>25.7</c:v>
                </c:pt>
              </c:numCache>
            </c:numRef>
          </c:val>
        </c:ser>
        <c:ser>
          <c:idx val="4"/>
          <c:order val="4"/>
          <c:tx>
            <c:strRef>
              <c:f>Sheet1!$F$1</c:f>
              <c:strCache>
                <c:ptCount val="1"/>
                <c:pt idx="0">
                  <c:v>percentage of one over the other 57.14</c:v>
                </c:pt>
              </c:strCache>
            </c:strRef>
          </c:tx>
          <c:invertIfNegative val="0"/>
          <c:cat>
            <c:strRef>
              <c:f>Sheet1!$A$2:$A$17</c:f>
              <c:strCach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During Turn</c:v>
                </c:pt>
                <c:pt idx="15">
                  <c:v>Out of Turn</c:v>
                </c:pt>
              </c:strCache>
            </c:strRef>
          </c:cat>
          <c:val>
            <c:numRef>
              <c:f>Sheet1!$F$2:$F$17</c:f>
              <c:numCache>
                <c:formatCode>General</c:formatCode>
                <c:ptCount val="16"/>
              </c:numCache>
            </c:numRef>
          </c:val>
        </c:ser>
        <c:dLbls>
          <c:showLegendKey val="0"/>
          <c:showVal val="0"/>
          <c:showCatName val="0"/>
          <c:showSerName val="0"/>
          <c:showPercent val="0"/>
          <c:showBubbleSize val="0"/>
        </c:dLbls>
        <c:gapWidth val="75"/>
        <c:overlap val="-25"/>
        <c:axId val="44532864"/>
        <c:axId val="44534400"/>
      </c:barChart>
      <c:catAx>
        <c:axId val="44532864"/>
        <c:scaling>
          <c:orientation val="minMax"/>
        </c:scaling>
        <c:delete val="0"/>
        <c:axPos val="b"/>
        <c:numFmt formatCode="General" sourceLinked="1"/>
        <c:majorTickMark val="none"/>
        <c:minorTickMark val="none"/>
        <c:tickLblPos val="nextTo"/>
        <c:crossAx val="44534400"/>
        <c:crosses val="autoZero"/>
        <c:auto val="1"/>
        <c:lblAlgn val="ctr"/>
        <c:lblOffset val="100"/>
        <c:noMultiLvlLbl val="0"/>
      </c:catAx>
      <c:valAx>
        <c:axId val="44534400"/>
        <c:scaling>
          <c:orientation val="minMax"/>
        </c:scaling>
        <c:delete val="0"/>
        <c:axPos val="l"/>
        <c:majorGridlines/>
        <c:numFmt formatCode="General" sourceLinked="1"/>
        <c:majorTickMark val="none"/>
        <c:minorTickMark val="none"/>
        <c:tickLblPos val="nextTo"/>
        <c:spPr>
          <a:ln w="9525">
            <a:noFill/>
          </a:ln>
        </c:spPr>
        <c:crossAx val="44532864"/>
        <c:crosses val="autoZero"/>
        <c:crossBetween val="between"/>
      </c:valAx>
    </c:plotArea>
    <c:legend>
      <c:legendPos val="b"/>
      <c:layout/>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0.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07938" units="cm"/>
      <inkml:brushProperty name="height" value="0.07938" units="cm"/>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07938" units="cm"/>
      <inkml:brushProperty name="height" value="0.07938" units="cm"/>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10-27T22:26:24.564"/>
    </inkml:context>
    <inkml:brush xml:id="br0">
      <inkml:brushProperty name="width" value="0.1" units="cm"/>
      <inkml:brushProperty name="height" value="0.1" units="cm"/>
      <inkml:brushProperty name="color" value="#808080"/>
      <inkml:brushProperty name="fitToCurve" value="1"/>
    </inkml:brush>
  </inkml:definitions>
  <inkml:trace contextRef="#ctx0" brushRef="#br0">98 26,'0'5,"-5"0,5 0,0 1,0-1,0 0,0 0,0 0,0 1,0-2,0 2,0-1,0 0,5 0,-5 0,0 1,0-1,0 0,0 5,0-4,0-1,0 0,0 0,0 0,0 1,0-2,0 2,-5-6,5 5,0 0,0 0,0 0,0 1,0-1,-5 0,5 0,0 0,0 1,0-1,-5-5,5 4,0 2,-5-6,5 5,0 0,-5 0,5 1,-5-6,5 5,0 0,-6-5,6 5,-5-5,5 5,-5-5,0 0,0 0,5 6,-6-6,1 0,0 0,0 0,-1 0,1 0,1 0,-2 0,1 0,10 0,1 0,-2-6,-4 1,5 5,1 0,-1 0,0-5,-5 0,5 5,-5-5,0-1,0 1,6 5,-1 0,-5-5,0 0,0-1,0 2,0-1,0-1,0 1,0 0,0 0,0 0,0-1,0 1,0 0,5 5,-5-5,5 5,-5-5,0-1,0 2,0-2,0 1,0 0,0 0,0 0,0-1,0 1,0 0,0 0,0 0,0-1,0 1,0 0,0 0,0 0,0-1,0 2,5-2,-5 1,6 5,-1 0,-5-5,5 5,-5-5,0 0,5-1,-5 1,0 0,5 5,0 0,-5-5,0 0,0-1,5 6,-5-5,5 5,1 0,-1 0,0 0,0 0,1 0,-1 0,0 0,0 0,0 0,1 0,-1 0,-1-5,2 5,-1 0,0 0,-5-5,5 5,0 0,-10 0,-5 0,5 0,-1 5,2-5,-7 5,11 6,-5-11,5 5,-5-5,5 5,0 0,-5-5,5 5,0 1,0-1,0 0,0 0,0 0,0 1,5-6,0 0,0 0,1 0,-6-6,5 6,-1 0,-4-5,0 0,0 0,0 10,0 0,0 0,-4-5,4 6,0-2,0 2,0-1,0 0,0 0,0 0,0 1,0-1,0 0,-5 0,5 0,0 1,0-1,-6-5,6 5,-5-5,5 5,0 0,-5-5,5 6,0-2,-5-4,5 6,0-1,0 0,0 0,0 0,0 1,0-1,0 0,0 0,0 0,0 1,0-1,0-1,0 2,-5-6,5 5,-6 0,1-5,5 5,-5-5,5 6,-5-1,5 0,-6-5,6 5,-5-5,5 5,-5-5,5 6,-5-6,0 0,0 0,0 0,0 0,-1 0,1 0,0 0,0 0</inkml:trace>
</inkml:ink>
</file>

<file path=ppt/ink/ink1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10-27T23:16:11.453"/>
    </inkml:context>
    <inkml:brush xml:id="br0">
      <inkml:brushProperty name="width" value="0.07938" units="cm"/>
      <inkml:brushProperty name="height" value="0.07938" units="cm"/>
      <inkml:brushProperty name="color" value="#808080"/>
      <inkml:brushProperty name="fitToCurve" value="1"/>
    </inkml:brush>
  </inkml:definitions>
  <inkml:trace contextRef="#ctx0" brushRef="#br0">108 28,'0'6,"-5"0,5-1,0 1,0 0,0-1,0 1,0 0,0 0,0-1,0 1,0 0,0-1,5 1,-5 0,0 0,0-1,0 1,0 5,0-5,0 0,0-1,0 1,0 0,0 0,0-1,0 1,-5-6,5 6,0-1,0 1,0 0,0 0,0-1,-7 0,7 2,0-2,0 1,0-1,-5-5,5 6,0 0,-6-6,6 5,0 1,-5 0,5 0,-6-6,6 5,0 1,-6-6,6 6,-5-6,5 5,-6-5,0 0,1 0,5 6,-6-6,0 0,0 0,1 0,-1 0,0 0,1 0,-1 0,1 0,10 0,1 0,-1-6,-5 1,6 5,0 0,-1 0,1-6,-6 0,6 6,-6-5,0-1,0 0,6 6,-1 0,-5-6,0 1,0-1,0 0,0 1,0-1,0 1,0-2,0 2,0 0,0-1,0 0,0 0,6 6,-6-5,6 5,-6-6,0 0,0 1,0-1,0 0,0 0,0 1,0-1,0 0,0 1,0-1,0 0,0 1,0-1,0 0,0 0,0 1,0-1,0 0,0 1,5-1,-5 0,6 6,0 0,-6-6,5 6,-5-5,0-1,6 0,-6 1,0-1,5 6,2 0,-7-6,0 1,0-1,5 6,-5-5,5 5,1 0,0 0,0 0,-1 0,1 0,0 0,-1 0,1 0,0 0,0 0,-1 0,0-7,1 7,0 0,0 0,-6-5,5 5,1 0,-12 0,-5 0,5 0,0 5,1-5,-6 7,11 4,-6-11,6 5,-6-5,6 6,0 0,-5-6,5 5,0 1,0 0,0-1,0 1,0 0,0 0,5-6,1 0,0 0,0 0,-6-6,5 6,0 0,-5-6,0 0,0 1,0 10,0 1,0 0,-5-6,5 6,0-1,0 1,0 0,0-1,0 1,0 0,0 0,0-1,0 1,-5 0,5-1,0 1,0 0,-6-6,6 5,-6-5,6 6,0 0,-6-6,6 6,0-1,-5-5,5 6,0 0,0-1,0 1,0 0,0 0,0-1,0 0,0 2,0-2,0 1,0-1,0 1,0 0,-6-6,6 5,-6 1,1-6,5 6,-6-6,6 6,-6-1,6 1,-6-6,6 6,-5-6,5 5,-5-5,5 6,-7-6,2 0,-1 0,1 0,-1 0,0 0,1 0,-1 0,0 0</inkml:trace>
</inkml:ink>
</file>

<file path=ppt/ink/ink1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10-27T23:16:11.435"/>
    </inkml:context>
    <inkml:brush xml:id="br0">
      <inkml:brushProperty name="width" value="0.07938" units="cm"/>
      <inkml:brushProperty name="height" value="0.07938" units="cm"/>
      <inkml:brushProperty name="color" value="#808080"/>
      <inkml:brushProperty name="fitToCurve" value="1"/>
    </inkml:brush>
  </inkml:definitions>
  <inkml:trace contextRef="#ctx0" brushRef="#br0">-6-36</inkml:trace>
  <inkml:trace contextRef="#ctx0" brushRef="#br0" timeOffset="1">-19-5</inkml:trace>
  <inkml:trace contextRef="#ctx0" brushRef="#br0" timeOffset="2">31-43</inkml:trace>
  <inkml:trace contextRef="#ctx0" brushRef="#br0" timeOffset="3">37-36,'0'0</inkml:trace>
  <inkml:trace contextRef="#ctx0" brushRef="#br0" timeOffset="4">50-80</inkml:trace>
  <inkml:trace contextRef="#ctx0" brushRef="#br0" timeOffset="5">75-49,'0'0</inkml:trace>
  <inkml:trace contextRef="#ctx0" brushRef="#br0" timeOffset="6">93-74</inkml:trace>
  <inkml:trace contextRef="#ctx0" brushRef="#br0" timeOffset="7">99-74</inkml:trace>
  <inkml:trace contextRef="#ctx0" brushRef="#br0" timeOffset="8">112-93</inkml:trace>
  <inkml:trace contextRef="#ctx0" brushRef="#br0" timeOffset="9">99-43</inkml:trace>
  <inkml:trace contextRef="#ctx0" brushRef="#br0" timeOffset="10">118-99</inkml:trace>
  <inkml:trace contextRef="#ctx0" brushRef="#br0" timeOffset="11">0-24</inkml:trace>
  <inkml:trace contextRef="#ctx0" brushRef="#br0" timeOffset="12">25-80</inkml:trace>
  <inkml:trace contextRef="#ctx0" brushRef="#br0" timeOffset="13">81-99</inkml:trace>
  <inkml:trace contextRef="#ctx0" brushRef="#br0" timeOffset="14">62-86</inkml:trace>
  <inkml:trace contextRef="#ctx0" brushRef="#br0" timeOffset="15">31-80</inkml:trace>
  <inkml:trace contextRef="#ctx0" brushRef="#br0" timeOffset="16">112-111</inkml:trace>
  <inkml:trace contextRef="#ctx0" brushRef="#br0" timeOffset="17">0-30,'0'0</inkml:trace>
</inkml:ink>
</file>

<file path=ppt/ink/ink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6.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7.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8.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5">120-19,'0'0</inkml:trace>
  <inkml:trace contextRef="#ctx0" brushRef="#br0" timeOffset="5583.9869">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9.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28-Oct-14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Hello</a:t>
            </a:r>
            <a:r>
              <a:rPr lang="es-US" dirty="0" smtClean="0"/>
              <a:t> </a:t>
            </a:r>
            <a:r>
              <a:rPr lang="es-US" dirty="0" err="1" smtClean="0"/>
              <a:t>Welcome</a:t>
            </a:r>
            <a:endParaRPr lang="es-US" dirty="0" smtClean="0"/>
          </a:p>
          <a:p>
            <a:r>
              <a:rPr lang="es-US" dirty="0" err="1" smtClean="0"/>
              <a:t>Thanks</a:t>
            </a:r>
            <a:r>
              <a:rPr lang="es-US" baseline="0" dirty="0" smtClean="0"/>
              <a:t> to </a:t>
            </a:r>
            <a:r>
              <a:rPr lang="es-US" baseline="0" dirty="0" err="1" smtClean="0"/>
              <a:t>readers</a:t>
            </a:r>
            <a:r>
              <a:rPr lang="es-US" baseline="0" dirty="0" smtClean="0"/>
              <a: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10</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11</a:t>
            </a:fld>
            <a:endParaRPr lang="en-US"/>
          </a:p>
        </p:txBody>
      </p:sp>
    </p:spTree>
    <p:extLst>
      <p:ext uri="{BB962C8B-B14F-4D97-AF65-F5344CB8AC3E}">
        <p14:creationId xmlns:p14="http://schemas.microsoft.com/office/powerpoint/2010/main" val="297303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pollution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20</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21</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23</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34</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35</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36</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37</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Get</a:t>
            </a:r>
            <a:r>
              <a:rPr lang="es-US" dirty="0" smtClean="0"/>
              <a:t> </a:t>
            </a:r>
            <a:r>
              <a:rPr lang="es-US" dirty="0" err="1" smtClean="0"/>
              <a:t>away</a:t>
            </a:r>
            <a:r>
              <a:rPr lang="es-US" dirty="0" smtClean="0"/>
              <a:t> </a:t>
            </a:r>
            <a:r>
              <a:rPr lang="es-US" dirty="0" err="1" smtClean="0"/>
              <a:t>from</a:t>
            </a:r>
            <a:r>
              <a:rPr lang="es-US" dirty="0" smtClean="0"/>
              <a:t> </a:t>
            </a:r>
            <a:r>
              <a:rPr lang="es-US" dirty="0" err="1" smtClean="0"/>
              <a:t>teh</a:t>
            </a:r>
            <a:r>
              <a:rPr lang="es-US" dirty="0" smtClean="0"/>
              <a:t> universal </a:t>
            </a:r>
            <a:r>
              <a:rPr lang="es-US" dirty="0" err="1" smtClean="0"/>
              <a:t>value</a:t>
            </a:r>
            <a:r>
              <a:rPr lang="es-US" dirty="0" smtClean="0"/>
              <a:t> and </a:t>
            </a:r>
            <a:r>
              <a:rPr lang="es-US" dirty="0" err="1" smtClean="0"/>
              <a:t>bring</a:t>
            </a:r>
            <a:r>
              <a:rPr lang="es-US" dirty="0" smtClean="0"/>
              <a:t> </a:t>
            </a:r>
            <a:r>
              <a:rPr lang="es-US" dirty="0" err="1" smtClean="0"/>
              <a:t>the</a:t>
            </a:r>
            <a:r>
              <a:rPr lang="es-US" dirty="0" smtClean="0"/>
              <a:t> </a:t>
            </a:r>
            <a:r>
              <a:rPr lang="es-US" dirty="0" err="1" smtClean="0"/>
              <a:t>personalized</a:t>
            </a:r>
            <a:r>
              <a:rPr lang="es-US" baseline="0" dirty="0" smtClean="0"/>
              <a:t> </a:t>
            </a:r>
            <a:r>
              <a:rPr lang="es-US" baseline="0" dirty="0" err="1" smtClean="0"/>
              <a:t>feeling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38</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43</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44</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48</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49</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50</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52</a:t>
            </a:fld>
            <a:endParaRPr lang="en-US"/>
          </a:p>
        </p:txBody>
      </p:sp>
    </p:spTree>
    <p:extLst>
      <p:ext uri="{BB962C8B-B14F-4D97-AF65-F5344CB8AC3E}">
        <p14:creationId xmlns:p14="http://schemas.microsoft.com/office/powerpoint/2010/main" val="3070020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53</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56</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57</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58</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59</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61</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63</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Active or Passive Sensing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64</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Does it change quickly</a:t>
            </a:r>
            <a:r>
              <a:rPr lang="en-US" baseline="0" noProof="0" dirty="0" smtClean="0"/>
              <a:t> or slowly, do we need to feel the changes or just a threshold</a:t>
            </a:r>
            <a:r>
              <a:rPr lang="es-US" baseline="0" dirty="0" smtClean="0"/>
              <a:t>.</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65</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No control like weather or wind direction</a:t>
            </a:r>
          </a:p>
          <a:p>
            <a:r>
              <a:rPr lang="en-US" noProof="0" dirty="0" smtClean="0"/>
              <a:t>Some control like speed or tilt of boat</a:t>
            </a:r>
          </a:p>
          <a:p>
            <a:r>
              <a:rPr lang="en-US" noProof="0" dirty="0" smtClean="0"/>
              <a:t>Full control like sensor on hand</a:t>
            </a:r>
            <a:endParaRPr lang="en-US" noProof="0" dirty="0"/>
          </a:p>
        </p:txBody>
      </p:sp>
      <p:sp>
        <p:nvSpPr>
          <p:cNvPr id="4" name="Slide Number Placeholder 3"/>
          <p:cNvSpPr>
            <a:spLocks noGrp="1"/>
          </p:cNvSpPr>
          <p:nvPr>
            <p:ph type="sldNum" sz="quarter" idx="10"/>
          </p:nvPr>
        </p:nvSpPr>
        <p:spPr/>
        <p:txBody>
          <a:bodyPr/>
          <a:lstStyle/>
          <a:p>
            <a:fld id="{83F240FC-B700-4650-8ED1-8E5ED1127993}" type="slidenum">
              <a:rPr lang="en-US" smtClean="0"/>
              <a:t>66</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you confirm with a natural sense what you feel.</a:t>
            </a:r>
          </a:p>
          <a:p>
            <a:r>
              <a:rPr lang="en-US" baseline="0" dirty="0" smtClean="0"/>
              <a:t>Important for training and learning.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67</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Vibration and Sound are good for quick</a:t>
            </a:r>
            <a:r>
              <a:rPr lang="en-US" baseline="0" dirty="0" smtClean="0"/>
              <a:t> changing data in short spans of time</a:t>
            </a:r>
          </a:p>
          <a:p>
            <a:r>
              <a:rPr lang="en-US" baseline="0" dirty="0" smtClean="0"/>
              <a:t>Temperature is good for long term monitoring of slow changing data and threshold data.</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68</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Location depends on the control over the sense and whether</a:t>
            </a:r>
            <a:r>
              <a:rPr lang="en-US" baseline="0" dirty="0" smtClean="0"/>
              <a:t> there is visual confirmation of position of the sensor.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69</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a learning environment can be designed, then the adoption of the sense will be more successful.</a:t>
            </a:r>
          </a:p>
          <a:p>
            <a:r>
              <a:rPr lang="en-US" baseline="0" dirty="0" smtClean="0"/>
              <a:t>The learning environment should allow for redundancies and visual contact of the sensor when possible and for some immediate feedback of outcome.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70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s-US" baseline="0" dirty="0" err="1" smtClean="0"/>
              <a:t>Senses</a:t>
            </a:r>
            <a:r>
              <a:rPr lang="es-US" baseline="0" dirty="0" smtClean="0"/>
              <a:t> </a:t>
            </a:r>
            <a:r>
              <a:rPr lang="es-US" baseline="0" dirty="0" err="1" smtClean="0"/>
              <a:t>we</a:t>
            </a:r>
            <a:r>
              <a:rPr lang="es-US" baseline="0" dirty="0" smtClean="0"/>
              <a:t> </a:t>
            </a:r>
            <a:r>
              <a:rPr lang="es-US" baseline="0" dirty="0" err="1" smtClean="0"/>
              <a:t>don’t</a:t>
            </a:r>
            <a:r>
              <a:rPr lang="es-US" baseline="0" dirty="0" smtClean="0"/>
              <a:t> </a:t>
            </a:r>
            <a:r>
              <a:rPr lang="es-US" baseline="0" dirty="0" err="1" smtClean="0"/>
              <a:t>even</a:t>
            </a:r>
            <a:r>
              <a:rPr lang="es-US" baseline="0" dirty="0" smtClean="0"/>
              <a:t> </a:t>
            </a:r>
            <a:r>
              <a:rPr lang="es-US" baseline="0" dirty="0" err="1" smtClean="0"/>
              <a:t>posess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Connection</a:t>
            </a:r>
            <a:r>
              <a:rPr lang="es-US" dirty="0" smtClean="0"/>
              <a:t> and</a:t>
            </a:r>
            <a:r>
              <a:rPr lang="es-US" baseline="0" dirty="0" smtClean="0"/>
              <a:t> </a:t>
            </a:r>
            <a:r>
              <a:rPr lang="es-US" baseline="0" dirty="0" err="1" smtClean="0"/>
              <a:t>bennefits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8</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Distraction</a:t>
            </a:r>
            <a:r>
              <a:rPr lang="es-US" dirty="0" smtClean="0"/>
              <a:t> and</a:t>
            </a:r>
            <a:r>
              <a:rPr lang="es-US" baseline="0" dirty="0" smtClean="0"/>
              <a:t> </a:t>
            </a:r>
            <a:r>
              <a:rPr lang="es-US" baseline="0" dirty="0" err="1" smtClean="0"/>
              <a:t>demand</a:t>
            </a:r>
            <a:r>
              <a:rPr lang="es-US" baseline="0" dirty="0" smtClean="0"/>
              <a:t> </a:t>
            </a:r>
            <a:r>
              <a:rPr lang="es-US" baseline="0" dirty="0" err="1" smtClean="0"/>
              <a:t>attention</a:t>
            </a:r>
            <a:endParaRPr lang="es-US" baseline="0" dirty="0" smtClean="0"/>
          </a:p>
          <a:p>
            <a:r>
              <a:rPr lang="es-US" baseline="0" dirty="0" err="1" smtClean="0"/>
              <a:t>Immersive</a:t>
            </a:r>
            <a:r>
              <a:rPr lang="es-US" baseline="0" dirty="0" smtClean="0"/>
              <a:t> </a:t>
            </a:r>
            <a:r>
              <a:rPr lang="es-US" baseline="0" dirty="0" err="1" smtClean="0"/>
              <a:t>experiences</a:t>
            </a:r>
            <a:r>
              <a:rPr lang="es-US" baseline="0" dirty="0" smtClean="0"/>
              <a:t> / interfaces / media</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9</a:t>
            </a:fld>
            <a:endParaRPr lang="en-US"/>
          </a:p>
        </p:txBody>
      </p:sp>
    </p:spTree>
    <p:extLst>
      <p:ext uri="{BB962C8B-B14F-4D97-AF65-F5344CB8AC3E}">
        <p14:creationId xmlns:p14="http://schemas.microsoft.com/office/powerpoint/2010/main" val="3360210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28-Oct-14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28-Oct-14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28-Oct-14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28-Oct-14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28-Oct-14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28-Oct-14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28-Oct-14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28-Oct-14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28-Oct-14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28-Oct-14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28-Oct-14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28-Oct-14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9.jpeg"/><Relationship Id="rId7"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ustomXml" Target="../ink/ink1.xml"/><Relationship Id="rId5" Type="http://schemas.microsoft.com/office/2007/relationships/hdphoto" Target="../media/hdphoto2.wdp"/><Relationship Id="rId4" Type="http://schemas.openxmlformats.org/officeDocument/2006/relationships/image" Target="../media/image23.png"/><Relationship Id="rId9" Type="http://schemas.openxmlformats.org/officeDocument/2006/relationships/image" Target="../media/image21.emf"/></Relationships>
</file>

<file path=ppt/slides/_rels/slide1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7.jpeg"/><Relationship Id="rId3" Type="http://schemas.openxmlformats.org/officeDocument/2006/relationships/image" Target="../media/image19.jpeg"/><Relationship Id="rId7" Type="http://schemas.openxmlformats.org/officeDocument/2006/relationships/image" Target="../media/image20.emf"/><Relationship Id="rId12"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25.jpeg"/><Relationship Id="rId5" Type="http://schemas.microsoft.com/office/2007/relationships/hdphoto" Target="../media/hdphoto2.wdp"/><Relationship Id="rId10" Type="http://schemas.openxmlformats.org/officeDocument/2006/relationships/image" Target="../media/image24.jpeg"/><Relationship Id="rId4" Type="http://schemas.openxmlformats.org/officeDocument/2006/relationships/image" Target="../media/image23.png"/><Relationship Id="rId9" Type="http://schemas.openxmlformats.org/officeDocument/2006/relationships/image" Target="../media/image21.emf"/><Relationship Id="rId14" Type="http://schemas.openxmlformats.org/officeDocument/2006/relationships/image" Target="../media/image28.jpeg"/></Relationships>
</file>

<file path=ppt/slides/_rels/slide14.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7.jpeg"/><Relationship Id="rId3" Type="http://schemas.openxmlformats.org/officeDocument/2006/relationships/image" Target="../media/image19.jpeg"/><Relationship Id="rId7" Type="http://schemas.openxmlformats.org/officeDocument/2006/relationships/image" Target="../media/image20.emf"/><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notesSlide" Target="../notesSlides/notesSlide14.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25.jpeg"/><Relationship Id="rId5" Type="http://schemas.microsoft.com/office/2007/relationships/hdphoto" Target="../media/hdphoto2.wdp"/><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23.png"/><Relationship Id="rId9" Type="http://schemas.openxmlformats.org/officeDocument/2006/relationships/image" Target="../media/image21.emf"/><Relationship Id="rId14" Type="http://schemas.openxmlformats.org/officeDocument/2006/relationships/image" Target="../media/image28.jpeg"/></Relationships>
</file>

<file path=ppt/slides/_rels/slide15.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7.jpeg"/><Relationship Id="rId18" Type="http://schemas.openxmlformats.org/officeDocument/2006/relationships/image" Target="../media/image30.png"/><Relationship Id="rId3" Type="http://schemas.openxmlformats.org/officeDocument/2006/relationships/image" Target="../media/image19.jpeg"/><Relationship Id="rId7" Type="http://schemas.openxmlformats.org/officeDocument/2006/relationships/image" Target="../media/image20.emf"/><Relationship Id="rId12" Type="http://schemas.openxmlformats.org/officeDocument/2006/relationships/image" Target="../media/image26.jpeg"/><Relationship Id="rId17" Type="http://schemas.openxmlformats.org/officeDocument/2006/relationships/image" Target="../media/image29.jpeg"/><Relationship Id="rId2" Type="http://schemas.openxmlformats.org/officeDocument/2006/relationships/notesSlide" Target="../notesSlides/notesSlide15.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5.jpeg"/><Relationship Id="rId5" Type="http://schemas.microsoft.com/office/2007/relationships/hdphoto" Target="../media/hdphoto2.wdp"/><Relationship Id="rId15" Type="http://schemas.openxmlformats.org/officeDocument/2006/relationships/image" Target="../media/image32.jpeg"/><Relationship Id="rId10" Type="http://schemas.openxmlformats.org/officeDocument/2006/relationships/image" Target="../media/image24.jpeg"/><Relationship Id="rId19" Type="http://schemas.openxmlformats.org/officeDocument/2006/relationships/image" Target="../media/image31.jpeg"/><Relationship Id="rId4" Type="http://schemas.openxmlformats.org/officeDocument/2006/relationships/image" Target="../media/image23.png"/><Relationship Id="rId9" Type="http://schemas.openxmlformats.org/officeDocument/2006/relationships/image" Target="../media/image21.emf"/><Relationship Id="rId14" Type="http://schemas.openxmlformats.org/officeDocument/2006/relationships/image" Target="../media/image28.jpeg"/></Relationships>
</file>

<file path=ppt/slides/_rels/slide16.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7.jpeg"/><Relationship Id="rId18" Type="http://schemas.openxmlformats.org/officeDocument/2006/relationships/image" Target="../media/image30.png"/><Relationship Id="rId3" Type="http://schemas.openxmlformats.org/officeDocument/2006/relationships/image" Target="../media/image19.jpeg"/><Relationship Id="rId7" Type="http://schemas.openxmlformats.org/officeDocument/2006/relationships/image" Target="../media/image20.emf"/><Relationship Id="rId12" Type="http://schemas.openxmlformats.org/officeDocument/2006/relationships/image" Target="../media/image26.jpeg"/><Relationship Id="rId17" Type="http://schemas.openxmlformats.org/officeDocument/2006/relationships/image" Target="../media/image29.jpeg"/><Relationship Id="rId2" Type="http://schemas.openxmlformats.org/officeDocument/2006/relationships/notesSlide" Target="../notesSlides/notesSlide16.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25.jpeg"/><Relationship Id="rId5" Type="http://schemas.microsoft.com/office/2007/relationships/hdphoto" Target="../media/hdphoto2.wdp"/><Relationship Id="rId15" Type="http://schemas.openxmlformats.org/officeDocument/2006/relationships/image" Target="../media/image32.jpeg"/><Relationship Id="rId10" Type="http://schemas.openxmlformats.org/officeDocument/2006/relationships/image" Target="../media/image24.jpeg"/><Relationship Id="rId19" Type="http://schemas.openxmlformats.org/officeDocument/2006/relationships/image" Target="../media/image31.jpeg"/><Relationship Id="rId4" Type="http://schemas.openxmlformats.org/officeDocument/2006/relationships/image" Target="../media/image23.png"/><Relationship Id="rId9" Type="http://schemas.openxmlformats.org/officeDocument/2006/relationships/image" Target="../media/image21.emf"/><Relationship Id="rId14" Type="http://schemas.openxmlformats.org/officeDocument/2006/relationships/image" Target="../media/image28.jpeg"/></Relationships>
</file>

<file path=ppt/slides/_rels/slide17.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7.jpeg"/><Relationship Id="rId18" Type="http://schemas.openxmlformats.org/officeDocument/2006/relationships/image" Target="../media/image30.png"/><Relationship Id="rId3" Type="http://schemas.openxmlformats.org/officeDocument/2006/relationships/image" Target="../media/image19.jpeg"/><Relationship Id="rId7" Type="http://schemas.openxmlformats.org/officeDocument/2006/relationships/image" Target="../media/image35.emf"/><Relationship Id="rId12" Type="http://schemas.openxmlformats.org/officeDocument/2006/relationships/image" Target="../media/image26.jpeg"/><Relationship Id="rId17" Type="http://schemas.openxmlformats.org/officeDocument/2006/relationships/image" Target="../media/image29.jpeg"/><Relationship Id="rId2" Type="http://schemas.openxmlformats.org/officeDocument/2006/relationships/notesSlide" Target="../notesSlides/notesSlide17.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customXml" Target="../ink/ink11.xml"/><Relationship Id="rId11" Type="http://schemas.openxmlformats.org/officeDocument/2006/relationships/image" Target="../media/image25.jpeg"/><Relationship Id="rId5" Type="http://schemas.microsoft.com/office/2007/relationships/hdphoto" Target="../media/hdphoto2.wdp"/><Relationship Id="rId15" Type="http://schemas.openxmlformats.org/officeDocument/2006/relationships/image" Target="../media/image32.jpeg"/><Relationship Id="rId10" Type="http://schemas.openxmlformats.org/officeDocument/2006/relationships/image" Target="../media/image24.jpeg"/><Relationship Id="rId19" Type="http://schemas.openxmlformats.org/officeDocument/2006/relationships/image" Target="../media/image31.jpeg"/><Relationship Id="rId4" Type="http://schemas.openxmlformats.org/officeDocument/2006/relationships/image" Target="../media/image23.png"/><Relationship Id="rId9" Type="http://schemas.openxmlformats.org/officeDocument/2006/relationships/image" Target="../media/image36.emf"/><Relationship Id="rId14" Type="http://schemas.openxmlformats.org/officeDocument/2006/relationships/image" Target="../media/image2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61.jpeg"/><Relationship Id="rId7"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28.jpeg"/><Relationship Id="rId5" Type="http://schemas.openxmlformats.org/officeDocument/2006/relationships/image" Target="../media/image63.png"/><Relationship Id="rId10" Type="http://schemas.openxmlformats.org/officeDocument/2006/relationships/image" Target="../media/image27.jpeg"/><Relationship Id="rId4" Type="http://schemas.openxmlformats.org/officeDocument/2006/relationships/image" Target="../media/image62.jpeg"/><Relationship Id="rId9"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_rels/slide44.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75.jpeg"/><Relationship Id="rId10" Type="http://schemas.openxmlformats.org/officeDocument/2006/relationships/image" Target="../media/image80.jpeg"/><Relationship Id="rId4" Type="http://schemas.openxmlformats.org/officeDocument/2006/relationships/image" Target="../media/image74.JPG"/><Relationship Id="rId9" Type="http://schemas.openxmlformats.org/officeDocument/2006/relationships/image" Target="../media/image79.JPG"/></Relationships>
</file>

<file path=ppt/slides/_rels/slide4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jpeg"/></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jpeg"/></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9.jpe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jpeg"/></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4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jpeg"/><Relationship Id="rId7"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08.jpeg"/><Relationship Id="rId4" Type="http://schemas.openxmlformats.org/officeDocument/2006/relationships/image" Target="../media/image107.jpeg"/></Relationships>
</file>

<file path=ppt/slides/_rels/slide5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jpeg"/></Relationships>
</file>

<file path=ppt/slides/_rels/slide5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image" Target="../media/image95.jpeg"/><Relationship Id="rId4" Type="http://schemas.openxmlformats.org/officeDocument/2006/relationships/image" Target="../media/image112.jpeg"/></Relationships>
</file>

<file path=ppt/slides/_rels/slide5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6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9.jpeg"/><Relationship Id="rId7" Type="http://schemas.openxmlformats.org/officeDocument/2006/relationships/image" Target="../media/image20.emf"/><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customXml" Target="../ink/ink13.xml"/><Relationship Id="rId5" Type="http://schemas.microsoft.com/office/2007/relationships/hdphoto" Target="../media/hdphoto4.wdp"/><Relationship Id="rId4" Type="http://schemas.openxmlformats.org/officeDocument/2006/relationships/image" Target="../media/image118.png"/><Relationship Id="rId9" Type="http://schemas.openxmlformats.org/officeDocument/2006/relationships/image" Target="../media/image119.jpeg"/></Relationships>
</file>

<file path=ppt/slides/_rels/slide6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8.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8.JPG"/></Relationships>
</file>

<file path=ppt/slides/_rels/slide6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68.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27.jpeg"/><Relationship Id="rId3" Type="http://schemas.openxmlformats.org/officeDocument/2006/relationships/image" Target="../media/image19.jpeg"/><Relationship Id="rId7" Type="http://schemas.openxmlformats.org/officeDocument/2006/relationships/image" Target="../media/image20.emf"/><Relationship Id="rId12" Type="http://schemas.openxmlformats.org/officeDocument/2006/relationships/image" Target="../media/image125.jpe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customXml" Target="../ink/ink14.xml"/><Relationship Id="rId11" Type="http://schemas.openxmlformats.org/officeDocument/2006/relationships/image" Target="../media/image124.jpeg"/><Relationship Id="rId5" Type="http://schemas.microsoft.com/office/2007/relationships/hdphoto" Target="../media/hdphoto5.wdp"/><Relationship Id="rId10" Type="http://schemas.openxmlformats.org/officeDocument/2006/relationships/image" Target="../media/image123.jpeg"/><Relationship Id="rId4" Type="http://schemas.openxmlformats.org/officeDocument/2006/relationships/image" Target="../media/image122.png"/><Relationship Id="rId9" Type="http://schemas.openxmlformats.org/officeDocument/2006/relationships/image" Target="../media/image21.emf"/><Relationship Id="rId14" Type="http://schemas.openxmlformats.org/officeDocument/2006/relationships/image" Target="../media/image126.jpeg"/></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28.jpe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27.png"/><Relationship Id="rId4" Type="http://schemas.openxmlformats.org/officeDocument/2006/relationships/image" Target="../media/image1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Thesis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069" t="22480" r="40274" b="36604"/>
          <a:stretch/>
        </p:blipFill>
        <p:spPr bwMode="auto">
          <a:xfrm>
            <a:off x="3543301" y="114299"/>
            <a:ext cx="5372100" cy="66200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pic>
        <p:nvPicPr>
          <p:cNvPr id="16" name="Picture 2" descr="C:\Users\TitoAlfaro\Documents\GitHub\PhDThesis\Presentations\Proposal\ColoredSketches\CheckingPhon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2706" b="76549" l="42879" r="56576">
                        <a14:foregroundMark x1="50424" y1="71020" x2="50424" y2="71020"/>
                        <a14:foregroundMark x1="50333" y1="71686" x2="50697" y2="74980"/>
                        <a14:foregroundMark x1="47030" y1="41020" x2="47030" y2="41020"/>
                      </a14:backgroundRemoval>
                    </a14:imgEffect>
                  </a14:imgLayer>
                </a14:imgProps>
              </a:ext>
              <a:ext uri="{28A0092B-C50C-407E-A947-70E740481C1C}">
                <a14:useLocalDpi xmlns:a14="http://schemas.microsoft.com/office/drawing/2010/main" val="0"/>
              </a:ext>
            </a:extLst>
          </a:blip>
          <a:srcRect l="41680" t="22117" r="41677" b="22136"/>
          <a:stretch/>
        </p:blipFill>
        <p:spPr bwMode="auto">
          <a:xfrm flipH="1">
            <a:off x="5143500" y="2385760"/>
            <a:ext cx="1526556" cy="40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831" t="22300" r="41713" b="45625"/>
          <a:stretch/>
        </p:blipFill>
        <p:spPr bwMode="auto">
          <a:xfrm>
            <a:off x="4647272" y="85858"/>
            <a:ext cx="4382428" cy="65863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descr="C:\Users\TitoAlfaro\Documents\GitHub\PhDThesis\Presentations\Proposal\ColoredSketches\city.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818" t="32590" r="31761" b="32564"/>
          <a:stretch/>
        </p:blipFill>
        <p:spPr bwMode="auto">
          <a:xfrm>
            <a:off x="78714" y="3451527"/>
            <a:ext cx="4378985" cy="322069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GitHub\PhDThesis\Presentations\Proposal\ColoredSketches\natur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84" t="22393" r="25059" b="36250"/>
          <a:stretch/>
        </p:blipFill>
        <p:spPr bwMode="auto">
          <a:xfrm>
            <a:off x="78714" y="85857"/>
            <a:ext cx="4378985" cy="32144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99936"/>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flipV="1">
            <a:off x="4229100" y="914400"/>
            <a:ext cx="1714500" cy="3429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823957" y="3771900"/>
            <a:ext cx="1548143" cy="2286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372100" y="1943100"/>
            <a:ext cx="685800" cy="1453419"/>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cxnSp>
        <p:nvCxnSpPr>
          <p:cNvPr id="32" name="Straight Arrow Connector 31"/>
          <p:cNvCxnSpPr/>
          <p:nvPr/>
        </p:nvCxnSpPr>
        <p:spPr>
          <a:xfrm>
            <a:off x="4457700" y="2514600"/>
            <a:ext cx="628650" cy="78572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spTree>
    <p:extLst>
      <p:ext uri="{BB962C8B-B14F-4D97-AF65-F5344CB8AC3E}">
        <p14:creationId xmlns:p14="http://schemas.microsoft.com/office/powerpoint/2010/main" val="2685482803"/>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p:nvPr/>
        </p:nvCxnSpPr>
        <p:spPr>
          <a:xfrm>
            <a:off x="2063962" y="1226672"/>
            <a:ext cx="1858408" cy="20161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128" idx="3"/>
          </p:cNvCxnSpPr>
          <p:nvPr/>
        </p:nvCxnSpPr>
        <p:spPr>
          <a:xfrm flipV="1">
            <a:off x="2113155" y="1848366"/>
            <a:ext cx="1987286" cy="1490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113155" y="2057401"/>
            <a:ext cx="2230245" cy="3116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029200" y="1143000"/>
            <a:ext cx="2057400" cy="228601"/>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6172200" y="2616111"/>
            <a:ext cx="914400" cy="698589"/>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4726159" y="1998889"/>
            <a:ext cx="2360441" cy="3236307"/>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6304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32789" y="4742306"/>
                      <a:ext cx="138240" cy="19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4511" y="4931548"/>
                    <a:ext cx="102600" cy="856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a:stCxn id="18" idx="3"/>
          </p:cNvCxnSpPr>
          <p:nvPr/>
        </p:nvCxnSpPr>
        <p:spPr>
          <a:xfrm>
            <a:off x="2057399" y="1226419"/>
            <a:ext cx="800101" cy="904054"/>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3"/>
          </p:cNvCxnSpPr>
          <p:nvPr/>
        </p:nvCxnSpPr>
        <p:spPr>
          <a:xfrm flipV="1">
            <a:off x="2057400" y="2286000"/>
            <a:ext cx="3543300" cy="93027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3"/>
          </p:cNvCxnSpPr>
          <p:nvPr/>
        </p:nvCxnSpPr>
        <p:spPr>
          <a:xfrm flipV="1">
            <a:off x="2113155" y="4457700"/>
            <a:ext cx="972945" cy="7774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000750" y="1912219"/>
            <a:ext cx="1206500" cy="208438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429000" y="3259725"/>
            <a:ext cx="3657602" cy="615948"/>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5829301" y="4114800"/>
            <a:ext cx="1257299" cy="11203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5343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42900" y="17145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Thermal interfaces</a:t>
            </a:r>
            <a:endParaRPr lang="en-US" sz="1400" dirty="0">
              <a:latin typeface="Anime Ace 2.0 BB" pitchFamily="50" charset="0"/>
            </a:endParaRPr>
          </a:p>
        </p:txBody>
      </p:sp>
      <p:sp>
        <p:nvSpPr>
          <p:cNvPr id="8" name="TextBox 7"/>
          <p:cNvSpPr txBox="1"/>
          <p:nvPr/>
        </p:nvSpPr>
        <p:spPr>
          <a:xfrm>
            <a:off x="342900" y="242887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Vibration interfaces</a:t>
            </a:r>
            <a:endParaRPr lang="en-US" sz="1400" dirty="0">
              <a:latin typeface="Anime Ace 2.0 BB" pitchFamily="50" charset="0"/>
            </a:endParaRPr>
          </a:p>
        </p:txBody>
      </p:sp>
      <p:sp>
        <p:nvSpPr>
          <p:cNvPr id="9" name="TextBox 8"/>
          <p:cNvSpPr txBox="1"/>
          <p:nvPr/>
        </p:nvSpPr>
        <p:spPr>
          <a:xfrm>
            <a:off x="342900" y="314325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Mobile device interfaces</a:t>
            </a:r>
            <a:endParaRPr lang="en-US" sz="1400" dirty="0">
              <a:latin typeface="Anime Ace 2.0 BB" pitchFamily="50" charset="0"/>
            </a:endParaRPr>
          </a:p>
        </p:txBody>
      </p:sp>
      <p:sp>
        <p:nvSpPr>
          <p:cNvPr id="10" name="TextBox 9"/>
          <p:cNvSpPr txBox="1"/>
          <p:nvPr/>
        </p:nvSpPr>
        <p:spPr>
          <a:xfrm>
            <a:off x="342900" y="385762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Sensory substitution</a:t>
            </a:r>
            <a:endParaRPr lang="en-US" sz="1400" dirty="0">
              <a:latin typeface="Anime Ace 2.0 BB" pitchFamily="50" charset="0"/>
            </a:endParaRPr>
          </a:p>
        </p:txBody>
      </p:sp>
      <p:sp>
        <p:nvSpPr>
          <p:cNvPr id="11" name="TextBox 10"/>
          <p:cNvSpPr txBox="1"/>
          <p:nvPr/>
        </p:nvSpPr>
        <p:spPr>
          <a:xfrm>
            <a:off x="342899" y="45720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New sensory experiences</a:t>
            </a:r>
            <a:endParaRPr lang="en-US" sz="14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2493100434"/>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0" y="354330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5" t="18805" r="35701" b="32798"/>
          <a:stretch/>
        </p:blipFill>
        <p:spPr bwMode="auto">
          <a:xfrm>
            <a:off x="5143499" y="114301"/>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049" t="24400" r="43856" b="33915"/>
          <a:stretch/>
        </p:blipFill>
        <p:spPr bwMode="auto">
          <a:xfrm>
            <a:off x="5143499"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472" t="11274" r="43650" b="46043"/>
          <a:stretch/>
        </p:blipFill>
        <p:spPr bwMode="auto">
          <a:xfrm>
            <a:off x="2247900" y="114300"/>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176" t="26921" r="42629" b="27156"/>
          <a:stretch/>
        </p:blipFill>
        <p:spPr bwMode="auto">
          <a:xfrm>
            <a:off x="145830"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734756"/>
            <a:ext cx="1011516"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having super-human Speed…</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mc:Choice xmlns:p14="http://schemas.microsoft.com/office/powerpoint/2010/main" Requires="p14">
      <p:transition spd="slow" p14:dur="2000" advTm="592"/>
    </mc:Choice>
    <mc:Fallback>
      <p:transition spd="slow" advTm="59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399229"/>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Artificial sensory experiences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TitoAlfaro\Documents\GitHub\PhDThesis\Presentations\Proposal\ColoredSketches\Pla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210" t="61294" r="61919" b="-7300"/>
          <a:stretch/>
        </p:blipFill>
        <p:spPr bwMode="auto">
          <a:xfrm>
            <a:off x="184879" y="167640"/>
            <a:ext cx="3428271" cy="3068320"/>
          </a:xfrm>
          <a:prstGeom prst="rect">
            <a:avLst/>
          </a:prstGeom>
          <a:solidFill>
            <a:schemeClr val="bg1"/>
          </a:solidFill>
        </p:spPr>
      </p:pic>
      <p:pic>
        <p:nvPicPr>
          <p:cNvPr id="4099" name="Picture 3" descr="C:\Users\TitoAlfaro\Documents\GitHub\PhDThesis\Presentations\Proposal\ColoredSketches\spaceShi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855" t="32516" r="55828" b="35498"/>
          <a:stretch/>
        </p:blipFill>
        <p:spPr bwMode="auto">
          <a:xfrm>
            <a:off x="3771900" y="114301"/>
            <a:ext cx="1714501" cy="32003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GitHub\PhDThesis\Presentations\Proposal\ColoredSketches\submarine.jpg"/>
          <p:cNvPicPr>
            <a:picLocks noChangeAspect="1" noChangeArrowheads="1"/>
          </p:cNvPicPr>
          <p:nvPr/>
        </p:nvPicPr>
        <p:blipFill rotWithShape="1">
          <a:blip r:embed="rId5">
            <a:extLst>
              <a:ext uri="{28A0092B-C50C-407E-A947-70E740481C1C}">
                <a14:useLocalDpi xmlns:a14="http://schemas.microsoft.com/office/drawing/2010/main" val="0"/>
              </a:ext>
            </a:extLst>
          </a:blip>
          <a:srcRect l="41856" t="36595" r="33902" b="53765"/>
          <a:stretch/>
        </p:blipFill>
        <p:spPr bwMode="auto">
          <a:xfrm>
            <a:off x="145831" y="3429000"/>
            <a:ext cx="6597869" cy="33147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45831" y="114300"/>
            <a:ext cx="3511769" cy="3200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sp>
        <p:nvSpPr>
          <p:cNvPr id="8" name="TextBox 7"/>
          <p:cNvSpPr txBox="1"/>
          <p:nvPr/>
        </p:nvSpPr>
        <p:spPr>
          <a:xfrm>
            <a:off x="1501665" y="297435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By UNDERSTANDING OUR WORLD</a:t>
            </a:r>
            <a:endParaRPr lang="en-US" sz="1100" dirty="0">
              <a:latin typeface="Anime Ace 2.0 BB" pitchFamily="50" charset="0"/>
            </a:endParaRPr>
          </a:p>
        </p:txBody>
      </p:sp>
      <p:pic>
        <p:nvPicPr>
          <p:cNvPr id="4100" name="Picture 4" descr="C:\Users\TitoAlfaro\Documents\GitHub\PhDThesis\images\WiFi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786" y="4049202"/>
            <a:ext cx="2042059"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Users\TitoAlfaro\Documents\GitHub\PhDThesis\Presentations\Proposal\ColoredSketches\tickear.jpg"/>
          <p:cNvPicPr>
            <a:picLocks noChangeAspect="1" noChangeArrowheads="1"/>
          </p:cNvPicPr>
          <p:nvPr/>
        </p:nvPicPr>
        <p:blipFill rotWithShape="1">
          <a:blip r:embed="rId3">
            <a:extLst>
              <a:ext uri="{28A0092B-C50C-407E-A947-70E740481C1C}">
                <a14:useLocalDpi xmlns:a14="http://schemas.microsoft.com/office/drawing/2010/main" val="0"/>
              </a:ext>
            </a:extLst>
          </a:blip>
          <a:srcRect l="28423" t="32654" r="28309" b="38154"/>
          <a:stretch/>
        </p:blipFill>
        <p:spPr bwMode="auto">
          <a:xfrm>
            <a:off x="197262" y="3454055"/>
            <a:ext cx="6203537" cy="31753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9" name="Picture 3" descr="C:\Users\TitoAlfaro\Documents\GitHub\PhDThesis\Presentations\Proposal\ColoredSketches\TickGras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44" t="32562" r="38490" b="36515"/>
          <a:stretch/>
        </p:blipFill>
        <p:spPr bwMode="auto">
          <a:xfrm>
            <a:off x="180093"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8" name="Picture 2" descr="C:\Users\TitoAlfaro\Documents\GitHub\PhDThesis\Presentations\Proposal\ColoredSketches\tickDo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346" t="32618" r="33158" b="32599"/>
          <a:stretch/>
        </p:blipFill>
        <p:spPr bwMode="auto">
          <a:xfrm>
            <a:off x="4686300"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3973010" y="420324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TitoAlfaro\Documents\GitHub\PhDThesis\Presentations\Proposal\ColoredSketches\KidFac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53075" b="72060" l="41582" r="53404">
                        <a14:foregroundMark x1="46090" y1="64597" x2="46090" y2="64597"/>
                        <a14:foregroundMark x1="48712" y1="64239" x2="48712" y2="64239"/>
                        <a14:foregroundMark x1="51196" y1="53134" x2="51196" y2="53134"/>
                        <a14:foregroundMark x1="53404" y1="56239" x2="53404" y2="56239"/>
                      </a14:backgroundRemoval>
                    </a14:imgEffect>
                  </a14:imgLayer>
                </a14:imgProps>
              </a:ext>
              <a:ext uri="{28A0092B-C50C-407E-A947-70E740481C1C}">
                <a14:useLocalDpi xmlns:a14="http://schemas.microsoft.com/office/drawing/2010/main" val="0"/>
              </a:ext>
            </a:extLst>
          </a:blip>
          <a:srcRect l="40280" t="52405" r="45298" b="26911"/>
          <a:stretch/>
        </p:blipFill>
        <p:spPr bwMode="auto">
          <a:xfrm>
            <a:off x="2337792" y="961915"/>
            <a:ext cx="4164170" cy="4615082"/>
          </a:xfrm>
          <a:prstGeom prst="rect">
            <a:avLst/>
          </a:prstGeom>
          <a:noFill/>
          <a:ln w="28575">
            <a:noFill/>
          </a:ln>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36036" y="5674459"/>
            <a:ext cx="8471929" cy="1036842"/>
            <a:chOff x="342900" y="5674459"/>
            <a:chExt cx="8471929" cy="1036842"/>
          </a:xfrm>
        </p:grpSpPr>
        <p:pic>
          <p:nvPicPr>
            <p:cNvPr id="11" name="Picture 3" descr="C:\Users\TitoAlfaro\Documents\GitHub\PhDThesis\Presentations\Proposal\ColoredSketches\taste.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8006" t="31035" r="38431" b="47390"/>
            <a:stretch/>
          </p:blipFill>
          <p:spPr bwMode="auto">
            <a:xfrm>
              <a:off x="2201012" y="5674459"/>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C:\Users\TitoAlfaro\Documents\GitHub\PhDThesis\Presentations\Proposal\ColoredSketches\smell.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0000" t="23749" r="33776" b="52534"/>
            <a:stretch/>
          </p:blipFill>
          <p:spPr bwMode="auto">
            <a:xfrm>
              <a:off x="5927138" y="5682601"/>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4" name="Picture 7" descr="C:\Users\TitoAlfaro\Documents\GitHub\PhDThesis\Presentations\Proposal\ColoredSketches\touch.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5233" t="28890" r="36087" b="48593"/>
            <a:stretch/>
          </p:blipFill>
          <p:spPr bwMode="auto">
            <a:xfrm>
              <a:off x="4068146" y="5682601"/>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C:\Users\TitoAlfaro\Documents\GitHub\PhDThesis\Presentations\Proposal\ColoredSketches\KidFac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4226" t="57926" r="49378" b="33285"/>
            <a:stretch/>
          </p:blipFill>
          <p:spPr bwMode="auto">
            <a:xfrm>
              <a:off x="342900" y="5683481"/>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 name="Picture 9" descr="C:\Users\TitoAlfaro\Documents\GitHub\PhDThesis\Presentations\Proposal\ColoredSketches\sound.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5329" t="32954" r="44542" b="44306"/>
            <a:stretch/>
          </p:blipFill>
          <p:spPr bwMode="auto">
            <a:xfrm>
              <a:off x="7786129" y="5682601"/>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5761091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TitoAlfaro\Documents\GitHub\PhDThesis\Presentations\Proposal\ColoredSketches\bencher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95" t="18885" r="17441" b="45632"/>
          <a:stretch/>
        </p:blipFill>
        <p:spPr bwMode="auto">
          <a:xfrm>
            <a:off x="1485899" y="3543300"/>
            <a:ext cx="64733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60790" t="21392" r="21946" b="52544"/>
          <a:stretch/>
        </p:blipFill>
        <p:spPr bwMode="auto">
          <a:xfrm>
            <a:off x="62864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314"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32001" t="22827" r="50000" b="50000"/>
          <a:stretch/>
        </p:blipFill>
        <p:spPr bwMode="auto">
          <a:xfrm>
            <a:off x="1142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92" y="3771900"/>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pic>
        <p:nvPicPr>
          <p:cNvPr id="16"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45961" t="16504" r="36775" b="57432"/>
          <a:stretch/>
        </p:blipFill>
        <p:spPr bwMode="auto">
          <a:xfrm>
            <a:off x="32003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85750" y="1203477"/>
            <a:ext cx="8572500" cy="861774"/>
          </a:xfrm>
          <a:prstGeom prst="rect">
            <a:avLst/>
          </a:prstGeom>
          <a:solidFill>
            <a:schemeClr val="bg1"/>
          </a:solidFill>
          <a:ln w="19050">
            <a:solidFill>
              <a:schemeClr val="tx1"/>
            </a:solidFill>
          </a:ln>
        </p:spPr>
        <p:txBody>
          <a:bodyPr wrap="square" rtlCol="0">
            <a:spAutoFit/>
          </a:bodyPr>
          <a:lstStyle/>
          <a:p>
            <a:r>
              <a:rPr lang="en-US" sz="1400" b="1" cap="small" dirty="0">
                <a:latin typeface="Anime Ace 2.0 BB" pitchFamily="50" charset="0"/>
              </a:rPr>
              <a:t>Discreet and Continuous </a:t>
            </a:r>
            <a:r>
              <a:rPr lang="en-US" sz="1400" b="1" cap="small" dirty="0" smtClean="0">
                <a:latin typeface="Anime Ace 2.0 BB" pitchFamily="50" charset="0"/>
              </a:rPr>
              <a:t>Data</a:t>
            </a:r>
          </a:p>
          <a:p>
            <a:endParaRPr lang="en-US" sz="1400" b="1" cap="small" dirty="0">
              <a:latin typeface="Anime Ace 2.0 BB" pitchFamily="50" charset="0"/>
            </a:endParaRPr>
          </a:p>
          <a:p>
            <a:r>
              <a:rPr lang="en-US" sz="1100" b="1" dirty="0">
                <a:latin typeface="Anime Ace 2.0 BB" pitchFamily="50" charset="0"/>
              </a:rPr>
              <a:t>1. </a:t>
            </a:r>
            <a:r>
              <a:rPr lang="en-US" sz="1100" dirty="0">
                <a:latin typeface="Anime Ace 2.0 BB" pitchFamily="50" charset="0"/>
              </a:rPr>
              <a:t>Will a discreet signal </a:t>
            </a:r>
            <a:r>
              <a:rPr lang="en-US" sz="1100" dirty="0" smtClean="0">
                <a:latin typeface="Anime Ace 2.0 BB" pitchFamily="50" charset="0"/>
              </a:rPr>
              <a:t>(high-low) be </a:t>
            </a:r>
            <a:r>
              <a:rPr lang="en-US" sz="1100" dirty="0">
                <a:latin typeface="Anime Ace 2.0 BB" pitchFamily="50" charset="0"/>
              </a:rPr>
              <a:t>more effective than a continuous signal </a:t>
            </a:r>
            <a:r>
              <a:rPr lang="en-US" sz="1100" dirty="0" smtClean="0">
                <a:latin typeface="Anime Ace 2.0 BB" pitchFamily="50" charset="0"/>
              </a:rPr>
              <a:t>representing changing </a:t>
            </a:r>
            <a:r>
              <a:rPr lang="en-US" sz="1100" dirty="0">
                <a:latin typeface="Anime Ace 2.0 BB" pitchFamily="50" charset="0"/>
              </a:rPr>
              <a:t>data?</a:t>
            </a: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294376" y="2773595"/>
            <a:ext cx="8572500" cy="861774"/>
          </a:xfrm>
          <a:prstGeom prst="rect">
            <a:avLst/>
          </a:prstGeom>
          <a:solidFill>
            <a:schemeClr val="bg1"/>
          </a:solidFill>
          <a:ln w="19050">
            <a:solidFill>
              <a:schemeClr val="tx1"/>
            </a:solidFill>
          </a:ln>
        </p:spPr>
        <p:txBody>
          <a:bodyPr wrap="square" rtlCol="0">
            <a:spAutoFit/>
          </a:bodyPr>
          <a:lstStyle/>
          <a:p>
            <a:r>
              <a:rPr lang="en-US" sz="1400" b="1" cap="small" dirty="0">
                <a:latin typeface="Anime Ace 2.0 BB" pitchFamily="50" charset="0"/>
              </a:rPr>
              <a:t>Sensory </a:t>
            </a:r>
            <a:r>
              <a:rPr lang="en-US" sz="1400" b="1" cap="small" dirty="0" smtClean="0">
                <a:latin typeface="Anime Ace 2.0 BB" pitchFamily="50" charset="0"/>
              </a:rPr>
              <a:t>Substitution</a:t>
            </a:r>
          </a:p>
          <a:p>
            <a:endParaRPr lang="en-US" sz="1400" b="1" cap="small" dirty="0">
              <a:latin typeface="Anime Ace 2.0 BB" pitchFamily="50" charset="0"/>
            </a:endParaRPr>
          </a:p>
          <a:p>
            <a:r>
              <a:rPr lang="en-US" sz="1100" b="1" dirty="0">
                <a:latin typeface="Anime Ace 2.0 BB" pitchFamily="50" charset="0"/>
              </a:rPr>
              <a:t>2. </a:t>
            </a:r>
            <a:r>
              <a:rPr lang="en-US" sz="1100" dirty="0" smtClean="0">
                <a:latin typeface="Anime Ace 2.0 BB" pitchFamily="50" charset="0"/>
              </a:rPr>
              <a:t>will </a:t>
            </a:r>
            <a:r>
              <a:rPr lang="en-US" sz="1100" dirty="0">
                <a:latin typeface="Anime Ace 2.0 BB" pitchFamily="50" charset="0"/>
              </a:rPr>
              <a:t>Digital Synesthesia prove to be a valid alternative to </a:t>
            </a:r>
            <a:r>
              <a:rPr lang="en-US" sz="1100" dirty="0" smtClean="0">
                <a:latin typeface="Anime Ace 2.0 BB" pitchFamily="50" charset="0"/>
              </a:rPr>
              <a:t>a natural sense when accomplishing </a:t>
            </a:r>
            <a:r>
              <a:rPr lang="en-US" sz="1100" dirty="0">
                <a:latin typeface="Anime Ace 2.0 BB" pitchFamily="50" charset="0"/>
              </a:rPr>
              <a:t>the same </a:t>
            </a:r>
            <a:r>
              <a:rPr lang="en-US" sz="1100" dirty="0" smtClean="0">
                <a:latin typeface="Anime Ace 2.0 BB" pitchFamily="50" charset="0"/>
              </a:rPr>
              <a:t>task?</a:t>
            </a:r>
            <a:endParaRPr lang="en-US" sz="1100" dirty="0">
              <a:latin typeface="Anime Ace 2.0 BB" pitchFamily="50" charset="0"/>
            </a:endParaRPr>
          </a:p>
        </p:txBody>
      </p:sp>
      <p:sp>
        <p:nvSpPr>
          <p:cNvPr id="7" name="TextBox 6"/>
          <p:cNvSpPr txBox="1"/>
          <p:nvPr/>
        </p:nvSpPr>
        <p:spPr>
          <a:xfrm>
            <a:off x="294376" y="4174435"/>
            <a:ext cx="8572500" cy="861774"/>
          </a:xfrm>
          <a:prstGeom prst="rect">
            <a:avLst/>
          </a:prstGeom>
          <a:solidFill>
            <a:schemeClr val="bg1"/>
          </a:solidFill>
          <a:ln w="19050">
            <a:solidFill>
              <a:schemeClr val="tx1"/>
            </a:solidFill>
          </a:ln>
        </p:spPr>
        <p:txBody>
          <a:bodyPr wrap="square" rtlCol="0">
            <a:spAutoFit/>
          </a:bodyPr>
          <a:lstStyle/>
          <a:p>
            <a:r>
              <a:rPr lang="en-US" sz="1400" b="1" cap="small" dirty="0">
                <a:latin typeface="Anime Ace 2.0 BB" pitchFamily="50" charset="0"/>
              </a:rPr>
              <a:t>Sensory </a:t>
            </a:r>
            <a:r>
              <a:rPr lang="en-US" sz="1400" b="1" cap="small" dirty="0" smtClean="0">
                <a:latin typeface="Anime Ace 2.0 BB" pitchFamily="50" charset="0"/>
              </a:rPr>
              <a:t>Augmentation</a:t>
            </a:r>
          </a:p>
          <a:p>
            <a:endParaRPr lang="en-US" sz="1400" b="1" cap="small" dirty="0">
              <a:latin typeface="Anime Ace 2.0 BB" pitchFamily="50" charset="0"/>
            </a:endParaRPr>
          </a:p>
          <a:p>
            <a:r>
              <a:rPr lang="en-US" sz="1100" b="1" dirty="0">
                <a:latin typeface="Anime Ace 2.0 BB" pitchFamily="50" charset="0"/>
              </a:rPr>
              <a:t>3</a:t>
            </a:r>
            <a:r>
              <a:rPr lang="en-US" sz="1100" dirty="0">
                <a:latin typeface="Anime Ace 2.0 BB" pitchFamily="50" charset="0"/>
              </a:rPr>
              <a:t>. Will users be able to understand the ability to fine tune the sensitivity of an artificial sense?</a:t>
            </a: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8" name="TextBox 7"/>
          <p:cNvSpPr txBox="1"/>
          <p:nvPr/>
        </p:nvSpPr>
        <p:spPr>
          <a:xfrm>
            <a:off x="285750" y="1228636"/>
            <a:ext cx="8572500" cy="861774"/>
          </a:xfrm>
          <a:prstGeom prst="rect">
            <a:avLst/>
          </a:prstGeom>
          <a:solidFill>
            <a:schemeClr val="bg1"/>
          </a:solidFill>
          <a:ln w="19050">
            <a:solidFill>
              <a:schemeClr val="tx1"/>
            </a:solidFill>
          </a:ln>
        </p:spPr>
        <p:txBody>
          <a:bodyPr wrap="square" rtlCol="0">
            <a:spAutoFit/>
          </a:bodyPr>
          <a:lstStyle/>
          <a:p>
            <a:r>
              <a:rPr lang="en-US" sz="1400" b="1" cap="small" dirty="0">
                <a:latin typeface="Anime Ace 2.0 BB" pitchFamily="50" charset="0"/>
              </a:rPr>
              <a:t>New </a:t>
            </a:r>
            <a:r>
              <a:rPr lang="en-US" sz="1400" b="1" cap="small" dirty="0" smtClean="0">
                <a:latin typeface="Anime Ace 2.0 BB" pitchFamily="50" charset="0"/>
              </a:rPr>
              <a:t>Senses</a:t>
            </a:r>
          </a:p>
          <a:p>
            <a:endParaRPr lang="en-US" sz="1400" b="1" cap="small" dirty="0">
              <a:latin typeface="Anime Ace 2.0 BB" pitchFamily="50" charset="0"/>
            </a:endParaRPr>
          </a:p>
          <a:p>
            <a:r>
              <a:rPr lang="en-US" sz="1100" b="1" dirty="0">
                <a:latin typeface="Anime Ace 2.0 BB" pitchFamily="50" charset="0"/>
              </a:rPr>
              <a:t>4. </a:t>
            </a:r>
            <a:r>
              <a:rPr lang="en-US" sz="1100" dirty="0">
                <a:latin typeface="Anime Ace 2.0 BB" pitchFamily="50" charset="0"/>
              </a:rPr>
              <a:t>Is the user able to </a:t>
            </a:r>
            <a:r>
              <a:rPr lang="en-US" sz="1100" dirty="0" smtClean="0">
                <a:latin typeface="Anime Ace 2.0 BB" pitchFamily="50" charset="0"/>
              </a:rPr>
              <a:t>correctly </a:t>
            </a:r>
            <a:r>
              <a:rPr lang="en-US" sz="1100" dirty="0">
                <a:latin typeface="Anime Ace 2.0 BB" pitchFamily="50" charset="0"/>
              </a:rPr>
              <a:t>interpret a new artificial sense that the body previously did not have?</a:t>
            </a:r>
          </a:p>
        </p:txBody>
      </p:sp>
      <p:sp>
        <p:nvSpPr>
          <p:cNvPr id="10" name="TextBox 9"/>
          <p:cNvSpPr txBox="1"/>
          <p:nvPr/>
        </p:nvSpPr>
        <p:spPr>
          <a:xfrm>
            <a:off x="285750" y="2532102"/>
            <a:ext cx="8572500" cy="1200329"/>
          </a:xfrm>
          <a:prstGeom prst="rect">
            <a:avLst/>
          </a:prstGeom>
          <a:solidFill>
            <a:schemeClr val="bg1"/>
          </a:solidFill>
          <a:ln w="19050">
            <a:solidFill>
              <a:schemeClr val="tx1"/>
            </a:solidFill>
          </a:ln>
        </p:spPr>
        <p:txBody>
          <a:bodyPr wrap="square" rtlCol="0">
            <a:spAutoFit/>
          </a:bodyPr>
          <a:lstStyle/>
          <a:p>
            <a:r>
              <a:rPr lang="en-US" sz="1400" b="1" cap="small" dirty="0" smtClean="0">
                <a:latin typeface="Anime Ace 2.0 BB" pitchFamily="50" charset="0"/>
              </a:rPr>
              <a:t>The User and the New Stimuli</a:t>
            </a:r>
          </a:p>
          <a:p>
            <a:endParaRPr lang="en-US" sz="1400" b="1" cap="small" dirty="0" smtClean="0">
              <a:latin typeface="Anime Ace 2.0 BB" pitchFamily="50" charset="0"/>
            </a:endParaRPr>
          </a:p>
          <a:p>
            <a:r>
              <a:rPr lang="en-US" sz="1100" b="1" dirty="0" smtClean="0">
                <a:latin typeface="Anime Ace 2.0 BB" pitchFamily="50" charset="0"/>
              </a:rPr>
              <a:t>5</a:t>
            </a:r>
            <a:r>
              <a:rPr lang="en-US" sz="1100" b="1" dirty="0">
                <a:latin typeface="Anime Ace 2.0 BB" pitchFamily="50" charset="0"/>
              </a:rPr>
              <a:t>. </a:t>
            </a:r>
            <a:r>
              <a:rPr lang="en-US" sz="1100" dirty="0">
                <a:latin typeface="Anime Ace 2.0 BB" pitchFamily="50" charset="0"/>
              </a:rPr>
              <a:t>How accurate is the interpretation of data when experienced through new artificial senses</a:t>
            </a:r>
            <a:r>
              <a:rPr lang="en-US" sz="1100" dirty="0" smtClean="0">
                <a:latin typeface="Anime Ace 2.0 BB" pitchFamily="50" charset="0"/>
              </a:rPr>
              <a:t>?</a:t>
            </a:r>
          </a:p>
          <a:p>
            <a:endParaRPr lang="en-US" sz="1100" dirty="0">
              <a:latin typeface="Anime Ace 2.0 BB" pitchFamily="50" charset="0"/>
            </a:endParaRPr>
          </a:p>
          <a:p>
            <a:r>
              <a:rPr lang="en-US" sz="1100" b="1" dirty="0">
                <a:latin typeface="Anime Ace 2.0 BB" pitchFamily="50" charset="0"/>
              </a:rPr>
              <a:t>6. </a:t>
            </a:r>
            <a:r>
              <a:rPr lang="en-US" sz="1100" dirty="0">
                <a:latin typeface="Anime Ace 2.0 BB" pitchFamily="50" charset="0"/>
              </a:rPr>
              <a:t>Will there be feelings of “phantom sense</a:t>
            </a:r>
            <a:r>
              <a:rPr lang="en-US" sz="1100" dirty="0" smtClean="0">
                <a:latin typeface="Anime Ace 2.0 BB" pitchFamily="50" charset="0"/>
              </a:rPr>
              <a:t>”?</a:t>
            </a:r>
            <a:endParaRPr lang="en-US" sz="1100" dirty="0">
              <a:latin typeface="Anime Ace 2.0 BB" pitchFamily="50" charset="0"/>
            </a:endParaRPr>
          </a:p>
        </p:txBody>
      </p:sp>
      <p:sp>
        <p:nvSpPr>
          <p:cNvPr id="11" name="TextBox 10"/>
          <p:cNvSpPr txBox="1"/>
          <p:nvPr/>
        </p:nvSpPr>
        <p:spPr>
          <a:xfrm>
            <a:off x="285750" y="4343400"/>
            <a:ext cx="8572500" cy="1031051"/>
          </a:xfrm>
          <a:prstGeom prst="rect">
            <a:avLst/>
          </a:prstGeom>
          <a:solidFill>
            <a:schemeClr val="bg1"/>
          </a:solidFill>
          <a:ln w="19050">
            <a:solidFill>
              <a:schemeClr val="tx1"/>
            </a:solidFill>
          </a:ln>
        </p:spPr>
        <p:txBody>
          <a:bodyPr wrap="square" rtlCol="0">
            <a:spAutoFit/>
          </a:bodyPr>
          <a:lstStyle/>
          <a:p>
            <a:r>
              <a:rPr lang="en-US" sz="1400" b="1" cap="small" dirty="0">
                <a:latin typeface="Anime Ace 2.0 BB" pitchFamily="50" charset="0"/>
              </a:rPr>
              <a:t>Escaping the visual user </a:t>
            </a:r>
            <a:r>
              <a:rPr lang="en-US" sz="1400" b="1" cap="small" dirty="0" smtClean="0">
                <a:latin typeface="Anime Ace 2.0 BB" pitchFamily="50" charset="0"/>
              </a:rPr>
              <a:t>interface</a:t>
            </a:r>
          </a:p>
          <a:p>
            <a:endParaRPr lang="en-US" sz="1400" b="1" cap="small" dirty="0">
              <a:latin typeface="Anime Ace 2.0 BB" pitchFamily="50" charset="0"/>
            </a:endParaRPr>
          </a:p>
          <a:p>
            <a:r>
              <a:rPr lang="en-US" sz="1100" b="1" dirty="0" smtClean="0">
                <a:latin typeface="Anime Ace 2.0 BB" pitchFamily="50" charset="0"/>
              </a:rPr>
              <a:t>7</a:t>
            </a:r>
            <a:r>
              <a:rPr lang="en-US" sz="1100" b="1" dirty="0">
                <a:latin typeface="Anime Ace 2.0 BB" pitchFamily="50" charset="0"/>
              </a:rPr>
              <a:t>. </a:t>
            </a:r>
            <a:r>
              <a:rPr lang="en-US" sz="1100" dirty="0">
                <a:latin typeface="Anime Ace 2.0 BB" pitchFamily="50" charset="0"/>
              </a:rPr>
              <a:t>Can this research start to uncover the particular ways in which information should be understood and interpreted when transmitted to the skin (or other senses)? Perhaps the idea of “value” is mostly a visual construct.</a:t>
            </a:r>
          </a:p>
        </p:txBody>
      </p:sp>
    </p:spTree>
    <p:extLst>
      <p:ext uri="{BB962C8B-B14F-4D97-AF65-F5344CB8AC3E}">
        <p14:creationId xmlns:p14="http://schemas.microsoft.com/office/powerpoint/2010/main" val="3593133720"/>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TitoAlfaro\Documents\GitHub\PhDThesis\Presentations\Proposal\ColoredSketches\tree.jpg"/>
          <p:cNvPicPr>
            <a:picLocks noChangeAspect="1" noChangeArrowheads="1"/>
          </p:cNvPicPr>
          <p:nvPr/>
        </p:nvPicPr>
        <p:blipFill rotWithShape="1">
          <a:blip r:embed="rId2">
            <a:extLst>
              <a:ext uri="{28A0092B-C50C-407E-A947-70E740481C1C}">
                <a14:useLocalDpi xmlns:a14="http://schemas.microsoft.com/office/drawing/2010/main" val="0"/>
              </a:ext>
            </a:extLst>
          </a:blip>
          <a:srcRect l="30077" t="23046" r="25335" b="30422"/>
          <a:stretch/>
        </p:blipFill>
        <p:spPr bwMode="auto">
          <a:xfrm>
            <a:off x="1961910" y="935300"/>
            <a:ext cx="7048982" cy="56940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descr="C:\Users\TitoAlfaro\Documents\GitHub\PhDThesis\Presentations\Proposal\ColoredSketches\se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497" t="27033" r="39879" b="27134"/>
          <a:stretch/>
        </p:blipFill>
        <p:spPr bwMode="auto">
          <a:xfrm>
            <a:off x="114300" y="3123564"/>
            <a:ext cx="1714500" cy="3505835"/>
          </a:xfrm>
          <a:prstGeom prst="rect">
            <a:avLst/>
          </a:prstGeom>
          <a:solidFill>
            <a:schemeClr val="accent5">
              <a:lumMod val="20000"/>
              <a:lumOff val="80000"/>
              <a:alpha val="0"/>
            </a:schemeClr>
          </a:solidFill>
          <a:ln w="28575">
            <a:solidFill>
              <a:schemeClr val="tx1"/>
            </a:solidFill>
          </a:ln>
        </p:spPr>
      </p:pic>
      <p:sp>
        <p:nvSpPr>
          <p:cNvPr id="10" name="Rectangle 9"/>
          <p:cNvSpPr/>
          <p:nvPr/>
        </p:nvSpPr>
        <p:spPr>
          <a:xfrm>
            <a:off x="114300" y="914400"/>
            <a:ext cx="17145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Design thinking</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This is only the beginning</a:t>
            </a:r>
            <a:endParaRPr lang="en-US" sz="2000" dirty="0">
              <a:latin typeface="Anime Ace 2.0 BB" pitchFamily="50" charset="0"/>
            </a:endParaRPr>
          </a:p>
        </p:txBody>
      </p:sp>
      <p:sp>
        <p:nvSpPr>
          <p:cNvPr id="14" name="TextBox 13"/>
          <p:cNvSpPr txBox="1"/>
          <p:nvPr/>
        </p:nvSpPr>
        <p:spPr>
          <a:xfrm>
            <a:off x="174458" y="3298195"/>
            <a:ext cx="1082842"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From Sapling…</a:t>
            </a:r>
          </a:p>
        </p:txBody>
      </p:sp>
      <p:sp>
        <p:nvSpPr>
          <p:cNvPr id="18" name="TextBox 17"/>
          <p:cNvSpPr txBox="1"/>
          <p:nvPr/>
        </p:nvSpPr>
        <p:spPr>
          <a:xfrm>
            <a:off x="2057400" y="1042863"/>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to tree</a:t>
            </a:r>
          </a:p>
        </p:txBody>
      </p:sp>
      <p:sp>
        <p:nvSpPr>
          <p:cNvPr id="9" name="TextBox 8"/>
          <p:cNvSpPr txBox="1"/>
          <p:nvPr/>
        </p:nvSpPr>
        <p:spPr>
          <a:xfrm>
            <a:off x="3771900" y="4625382"/>
            <a:ext cx="43434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What are the design principles and rules that we need to establish to create a new field of…</a:t>
            </a:r>
          </a:p>
        </p:txBody>
      </p:sp>
      <p:sp>
        <p:nvSpPr>
          <p:cNvPr id="12" name="TextBox 11"/>
          <p:cNvSpPr txBox="1"/>
          <p:nvPr/>
        </p:nvSpPr>
        <p:spPr>
          <a:xfrm>
            <a:off x="3657600" y="5486400"/>
            <a:ext cx="4572000" cy="338554"/>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 artificial sensory interfaces</a:t>
            </a:r>
          </a:p>
        </p:txBody>
      </p:sp>
    </p:spTree>
    <p:extLst>
      <p:ext uri="{BB962C8B-B14F-4D97-AF65-F5344CB8AC3E}">
        <p14:creationId xmlns:p14="http://schemas.microsoft.com/office/powerpoint/2010/main" val="1204227834"/>
      </p:ext>
    </p:extLst>
  </p:cSld>
  <p:clrMapOvr>
    <a:masterClrMapping/>
  </p:clrMapOvr>
  <mc:AlternateContent xmlns:mc="http://schemas.openxmlformats.org/markup-compatibility/2006" xmlns:p14="http://schemas.microsoft.com/office/powerpoint/2010/main">
    <mc:Choice Requires="p14">
      <p:transition spd="slow" p14:dur="2000" advTm="28358"/>
    </mc:Choice>
    <mc:Fallback xmlns="">
      <p:transition spd="slow" advTm="28358"/>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85750" y="1714500"/>
            <a:ext cx="8572500" cy="861774"/>
          </a:xfrm>
          <a:prstGeom prst="rect">
            <a:avLst/>
          </a:prstGeom>
          <a:solidFill>
            <a:schemeClr val="bg1"/>
          </a:solidFill>
          <a:ln w="19050">
            <a:solidFill>
              <a:schemeClr val="tx1"/>
            </a:solidFill>
          </a:ln>
        </p:spPr>
        <p:txBody>
          <a:bodyPr wrap="square" rtlCol="0" anchor="ctr">
            <a:spAutoFit/>
          </a:bodyPr>
          <a:lstStyle/>
          <a:p>
            <a:r>
              <a:rPr lang="en-US" sz="1400" dirty="0">
                <a:latin typeface="Anime Ace 2.0 BB" pitchFamily="50" charset="0"/>
              </a:rPr>
              <a:t>i</a:t>
            </a:r>
            <a:r>
              <a:rPr lang="en-US" sz="1400" dirty="0" smtClean="0">
                <a:latin typeface="Anime Ace 2.0 BB" pitchFamily="50" charset="0"/>
              </a:rPr>
              <a:t> Proximity sensing</a:t>
            </a:r>
            <a:r>
              <a:rPr lang="en-US" sz="1400" dirty="0" smtClean="0">
                <a:latin typeface="Anime Ace 2.0 BB" pitchFamily="50" charset="0"/>
              </a:rPr>
              <a:t>:</a:t>
            </a:r>
          </a:p>
          <a:p>
            <a:endParaRPr lang="en-US" sz="1400" dirty="0">
              <a:latin typeface="Anime Ace 2.0 BB" pitchFamily="50" charset="0"/>
            </a:endParaRPr>
          </a:p>
          <a:p>
            <a:r>
              <a:rPr lang="en-US" sz="1100" dirty="0" smtClean="0">
                <a:latin typeface="Anime Ace 2.0 BB" pitchFamily="50" charset="0"/>
              </a:rPr>
              <a:t>Artificial experience with High </a:t>
            </a:r>
            <a:r>
              <a:rPr lang="en-US" sz="1100" dirty="0" smtClean="0">
                <a:latin typeface="Anime Ace 2.0 BB" pitchFamily="50" charset="0"/>
              </a:rPr>
              <a:t>redundancy</a:t>
            </a:r>
          </a:p>
          <a:p>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Studies</a:t>
            </a:r>
            <a:endParaRPr lang="en-US" sz="2000" dirty="0">
              <a:latin typeface="Anime Ace 2.0 BB" pitchFamily="50" charset="0"/>
            </a:endParaRPr>
          </a:p>
        </p:txBody>
      </p:sp>
      <p:sp>
        <p:nvSpPr>
          <p:cNvPr id="13" name="TextBox 12"/>
          <p:cNvSpPr txBox="1"/>
          <p:nvPr/>
        </p:nvSpPr>
        <p:spPr>
          <a:xfrm>
            <a:off x="285750" y="3143250"/>
            <a:ext cx="8572500" cy="861774"/>
          </a:xfrm>
          <a:prstGeom prst="rect">
            <a:avLst/>
          </a:prstGeom>
          <a:solidFill>
            <a:schemeClr val="bg1"/>
          </a:solidFill>
          <a:ln w="19050">
            <a:solidFill>
              <a:schemeClr val="tx1"/>
            </a:solidFill>
          </a:ln>
        </p:spPr>
        <p:txBody>
          <a:bodyPr wrap="square" rtlCol="0" anchor="ctr">
            <a:spAutoFit/>
          </a:bodyPr>
          <a:lstStyle/>
          <a:p>
            <a:r>
              <a:rPr lang="en-US" sz="1400" dirty="0">
                <a:latin typeface="Anime Ace 2.0 BB" pitchFamily="50" charset="0"/>
              </a:rPr>
              <a:t>i</a:t>
            </a:r>
            <a:r>
              <a:rPr lang="en-US" sz="1400" dirty="0" smtClean="0">
                <a:latin typeface="Anime Ace 2.0 BB" pitchFamily="50" charset="0"/>
              </a:rPr>
              <a:t>i Temperature sensing</a:t>
            </a:r>
            <a:r>
              <a:rPr lang="en-US" sz="1400" dirty="0" smtClean="0">
                <a:latin typeface="Anime Ace 2.0 BB" pitchFamily="50" charset="0"/>
              </a:rPr>
              <a:t>:</a:t>
            </a:r>
          </a:p>
          <a:p>
            <a:endParaRPr lang="en-US" sz="1400" dirty="0">
              <a:latin typeface="Anime Ace 2.0 BB" pitchFamily="50" charset="0"/>
            </a:endParaRPr>
          </a:p>
          <a:p>
            <a:r>
              <a:rPr lang="en-US" sz="1100" dirty="0" smtClean="0">
                <a:latin typeface="Anime Ace 2.0 BB" pitchFamily="50" charset="0"/>
              </a:rPr>
              <a:t>Artificial sensory experience with no </a:t>
            </a:r>
            <a:r>
              <a:rPr lang="en-US" sz="1100" dirty="0" smtClean="0">
                <a:latin typeface="Anime Ace 2.0 BB" pitchFamily="50" charset="0"/>
              </a:rPr>
              <a:t>redundancy</a:t>
            </a:r>
          </a:p>
          <a:p>
            <a:endParaRPr lang="en-US" sz="1100" dirty="0">
              <a:latin typeface="Anime Ace 2.0 BB" pitchFamily="50" charset="0"/>
            </a:endParaRPr>
          </a:p>
        </p:txBody>
      </p:sp>
      <p:sp>
        <p:nvSpPr>
          <p:cNvPr id="14" name="TextBox 13"/>
          <p:cNvSpPr txBox="1"/>
          <p:nvPr/>
        </p:nvSpPr>
        <p:spPr>
          <a:xfrm>
            <a:off x="285750" y="4572000"/>
            <a:ext cx="8572500" cy="861774"/>
          </a:xfrm>
          <a:prstGeom prst="rect">
            <a:avLst/>
          </a:prstGeom>
          <a:solidFill>
            <a:schemeClr val="bg1"/>
          </a:solidFill>
          <a:ln w="19050">
            <a:solidFill>
              <a:schemeClr val="tx1"/>
            </a:solidFill>
          </a:ln>
        </p:spPr>
        <p:txBody>
          <a:bodyPr wrap="square" rtlCol="0" anchor="ctr">
            <a:spAutoFit/>
          </a:bodyPr>
          <a:lstStyle/>
          <a:p>
            <a:r>
              <a:rPr lang="en-US" sz="1400" dirty="0">
                <a:latin typeface="Anime Ace 2.0 BB" pitchFamily="50" charset="0"/>
              </a:rPr>
              <a:t>i</a:t>
            </a:r>
            <a:r>
              <a:rPr lang="en-US" sz="1400" dirty="0" smtClean="0">
                <a:latin typeface="Anime Ace 2.0 BB" pitchFamily="50" charset="0"/>
              </a:rPr>
              <a:t>ii Mobile sensors</a:t>
            </a:r>
            <a:r>
              <a:rPr lang="en-US" sz="1400" dirty="0" smtClean="0">
                <a:latin typeface="Anime Ace 2.0 BB" pitchFamily="50" charset="0"/>
              </a:rPr>
              <a:t>:</a:t>
            </a:r>
          </a:p>
          <a:p>
            <a:endParaRPr lang="en-US" sz="1400" dirty="0">
              <a:latin typeface="Anime Ace 2.0 BB" pitchFamily="50" charset="0"/>
            </a:endParaRPr>
          </a:p>
          <a:p>
            <a:r>
              <a:rPr lang="en-US" sz="1100" dirty="0" smtClean="0">
                <a:latin typeface="Anime Ace 2.0 BB" pitchFamily="50" charset="0"/>
              </a:rPr>
              <a:t>Artificial sensory experience </a:t>
            </a:r>
            <a:r>
              <a:rPr lang="en-US" sz="1100" dirty="0">
                <a:latin typeface="Anime Ace 2.0 BB" pitchFamily="50" charset="0"/>
              </a:rPr>
              <a:t>with unknown </a:t>
            </a:r>
            <a:r>
              <a:rPr lang="en-US" sz="1100" dirty="0" smtClean="0">
                <a:latin typeface="Anime Ace 2.0 BB" pitchFamily="50" charset="0"/>
              </a:rPr>
              <a:t>context</a:t>
            </a:r>
          </a:p>
          <a:p>
            <a:endParaRPr lang="en-US" sz="1100" dirty="0">
              <a:latin typeface="Anime Ace 2.0 BB" pitchFamily="50" charset="0"/>
            </a:endParaRP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6425" y="989002"/>
            <a:ext cx="3222767" cy="5739273"/>
            <a:chOff x="3796425" y="989002"/>
            <a:chExt cx="3222767" cy="5739273"/>
          </a:xfrm>
        </p:grpSpPr>
        <p:grpSp>
          <p:nvGrpSpPr>
            <p:cNvPr id="4" name="Group 3"/>
            <p:cNvGrpSpPr/>
            <p:nvPr/>
          </p:nvGrpSpPr>
          <p:grpSpPr>
            <a:xfrm>
              <a:off x="3796425" y="989002"/>
              <a:ext cx="3222767" cy="5739273"/>
              <a:chOff x="4800600" y="989002"/>
              <a:chExt cx="3222767" cy="5739273"/>
            </a:xfrm>
          </p:grpSpPr>
          <p:pic>
            <p:nvPicPr>
              <p:cNvPr id="12"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4800600" y="989002"/>
                <a:ext cx="3222767" cy="573927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C:\Users\TitoAlfaro\Documents\PhDThesis\images\Screenshot_2014-10-27-16-05-0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4674" y="1520404"/>
                <a:ext cx="2674619" cy="4754880"/>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3" descr="C:\Users\TitoAlfaro\Documents\PhDThesis\images\Screenshot_2014-10-27-16-02-23.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394" t="11249" r="29323" b="83944"/>
            <a:stretch/>
          </p:blipFill>
          <p:spPr bwMode="auto">
            <a:xfrm>
              <a:off x="4856672" y="2057399"/>
              <a:ext cx="1104181" cy="2286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217324" y="991159"/>
            <a:ext cx="3222767" cy="5739273"/>
            <a:chOff x="320533" y="989002"/>
            <a:chExt cx="3222767" cy="5739273"/>
          </a:xfrm>
        </p:grpSpPr>
        <p:pic>
          <p:nvPicPr>
            <p:cNvPr id="11"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320533" y="989002"/>
              <a:ext cx="3222767" cy="573927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PhDThesis\images\Screenshot_2014-10-27-16-02-2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607" y="1520404"/>
              <a:ext cx="2674619" cy="475488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114300" y="114299"/>
            <a:ext cx="4914900" cy="68580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275244" y="228600"/>
            <a:ext cx="3564313"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Sensitivity Control</a:t>
            </a:r>
            <a:endParaRPr lang="en-US" sz="2000" dirty="0">
              <a:latin typeface="Anime Ace 2.0 BB" pitchFamily="50" charset="0"/>
            </a:endParaRPr>
          </a:p>
        </p:txBody>
      </p:sp>
      <p:sp>
        <p:nvSpPr>
          <p:cNvPr id="5" name="Oval Callout 4"/>
          <p:cNvSpPr/>
          <p:nvPr/>
        </p:nvSpPr>
        <p:spPr>
          <a:xfrm>
            <a:off x="3040625" y="1600200"/>
            <a:ext cx="1120817" cy="457200"/>
          </a:xfrm>
          <a:prstGeom prst="wedgeEllipseCallout">
            <a:avLst>
              <a:gd name="adj1" fmla="val -57850"/>
              <a:gd name="adj2" fmla="val 14551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US" dirty="0" smtClean="0"/>
              <a:t>slider</a:t>
            </a:r>
            <a:endParaRPr lang="en-US" dirty="0"/>
          </a:p>
        </p:txBody>
      </p:sp>
      <p:sp>
        <p:nvSpPr>
          <p:cNvPr id="17" name="Oval Callout 16"/>
          <p:cNvSpPr/>
          <p:nvPr/>
        </p:nvSpPr>
        <p:spPr>
          <a:xfrm>
            <a:off x="2806480" y="2857500"/>
            <a:ext cx="1589107" cy="685800"/>
          </a:xfrm>
          <a:prstGeom prst="wedgeEllipseCallout">
            <a:avLst>
              <a:gd name="adj1" fmla="val -102363"/>
              <a:gd name="adj2" fmla="val 1470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US" dirty="0" err="1" smtClean="0"/>
              <a:t>Number</a:t>
            </a:r>
            <a:r>
              <a:rPr lang="es-US" dirty="0" smtClean="0"/>
              <a:t> </a:t>
            </a:r>
            <a:r>
              <a:rPr lang="es-US" dirty="0" err="1" smtClean="0"/>
              <a:t>Picker</a:t>
            </a:r>
            <a:endParaRPr lang="en-US" dirty="0"/>
          </a:p>
        </p:txBody>
      </p:sp>
      <p:sp>
        <p:nvSpPr>
          <p:cNvPr id="18" name="TextBox 17"/>
          <p:cNvSpPr txBox="1"/>
          <p:nvPr/>
        </p:nvSpPr>
        <p:spPr>
          <a:xfrm>
            <a:off x="6629400" y="2792005"/>
            <a:ext cx="2204782"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 the sensitivity dial to change the mapping between the sensed signal and the frequency response</a:t>
            </a:r>
            <a:endParaRPr lang="en-US" sz="1100" dirty="0">
              <a:latin typeface="Anime Ace 2.0 BB" pitchFamily="50" charset="0"/>
            </a:endParaRPr>
          </a:p>
        </p:txBody>
      </p:sp>
    </p:spTree>
    <p:extLst>
      <p:ext uri="{BB962C8B-B14F-4D97-AF65-F5344CB8AC3E}">
        <p14:creationId xmlns:p14="http://schemas.microsoft.com/office/powerpoint/2010/main" val="966215112"/>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3605" t="10991" r="13134" b="27957"/>
          <a:stretch/>
        </p:blipFill>
        <p:spPr>
          <a:xfrm>
            <a:off x="4553939" y="5393666"/>
            <a:ext cx="2438400" cy="1371600"/>
          </a:xfrm>
          <a:prstGeom prst="rect">
            <a:avLst/>
          </a:prstGeom>
          <a:ln w="28575">
            <a:solidFill>
              <a:schemeClr val="tx1"/>
            </a:solidFill>
          </a:ln>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20219" r="21342" b="14860"/>
          <a:stretch/>
        </p:blipFill>
        <p:spPr>
          <a:xfrm>
            <a:off x="7122460" y="4930798"/>
            <a:ext cx="1903007" cy="1834467"/>
          </a:xfrm>
          <a:prstGeom prst="rect">
            <a:avLst/>
          </a:prstGeom>
          <a:ln w="28575">
            <a:solidFill>
              <a:schemeClr val="tx1"/>
            </a:solidFill>
          </a:ln>
        </p:spPr>
      </p:pic>
      <p:pic>
        <p:nvPicPr>
          <p:cNvPr id="26" name="Picture 25"/>
          <p:cNvPicPr>
            <a:picLocks noChangeAspect="1"/>
          </p:cNvPicPr>
          <p:nvPr/>
        </p:nvPicPr>
        <p:blipFill rotWithShape="1">
          <a:blip r:embed="rId5" cstate="print">
            <a:extLst>
              <a:ext uri="{28A0092B-C50C-407E-A947-70E740481C1C}">
                <a14:useLocalDpi xmlns:a14="http://schemas.microsoft.com/office/drawing/2010/main" val="0"/>
              </a:ext>
            </a:extLst>
          </a:blip>
          <a:srcRect l="24763" r="5253" b="22336"/>
          <a:stretch/>
        </p:blipFill>
        <p:spPr>
          <a:xfrm>
            <a:off x="7122460" y="3431432"/>
            <a:ext cx="1903008" cy="1369168"/>
          </a:xfrm>
          <a:prstGeom prst="rect">
            <a:avLst/>
          </a:prstGeom>
          <a:ln w="28575">
            <a:solidFill>
              <a:schemeClr val="tx1"/>
            </a:solid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939" y="3429000"/>
            <a:ext cx="2438400" cy="1828800"/>
          </a:xfrm>
          <a:prstGeom prst="rect">
            <a:avLst/>
          </a:prstGeom>
          <a:ln w="28575">
            <a:solidFill>
              <a:schemeClr val="tx1"/>
            </a:solidFill>
          </a:ln>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r="2775" b="15437"/>
          <a:stretch/>
        </p:blipFill>
        <p:spPr>
          <a:xfrm>
            <a:off x="2753932" y="4411333"/>
            <a:ext cx="1636913" cy="2353933"/>
          </a:xfrm>
          <a:prstGeom prst="rect">
            <a:avLst/>
          </a:prstGeom>
          <a:ln w="28575">
            <a:solidFill>
              <a:schemeClr val="tx1"/>
            </a:solidFill>
          </a:ln>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576" y="3429000"/>
            <a:ext cx="2502200" cy="3336266"/>
          </a:xfrm>
          <a:prstGeom prst="rect">
            <a:avLst/>
          </a:prstGeom>
          <a:ln w="28575">
            <a:solidFill>
              <a:schemeClr val="tx1"/>
            </a:solidFill>
          </a:ln>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13740" r="21975"/>
          <a:stretch/>
        </p:blipFill>
        <p:spPr>
          <a:xfrm>
            <a:off x="6282266" y="118533"/>
            <a:ext cx="2743201" cy="3200400"/>
          </a:xfrm>
          <a:prstGeom prst="rect">
            <a:avLst/>
          </a:prstGeom>
          <a:ln w="28575">
            <a:solidFill>
              <a:schemeClr val="tx1"/>
            </a:solidFill>
          </a:ln>
        </p:spPr>
      </p:pic>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16415" t="3092" r="17120" b="8229"/>
          <a:stretch/>
        </p:blipFill>
        <p:spPr>
          <a:xfrm>
            <a:off x="2971800" y="114300"/>
            <a:ext cx="3198283" cy="3200400"/>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519327" y="3565141"/>
            <a:ext cx="29049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is asked to identify the number and shapes of the objects on the table</a:t>
            </a:r>
            <a:endParaRPr lang="en-US" sz="1100" dirty="0">
              <a:latin typeface="Anime Ace 2.0 BB" pitchFamily="50" charset="0"/>
            </a:endParaRPr>
          </a:p>
        </p:txBody>
      </p:sp>
      <p:sp>
        <p:nvSpPr>
          <p:cNvPr id="14" name="TextBox 13"/>
          <p:cNvSpPr txBox="1"/>
          <p:nvPr/>
        </p:nvSpPr>
        <p:spPr>
          <a:xfrm>
            <a:off x="3053751" y="2628900"/>
            <a:ext cx="174684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proximity sensor and a vibrator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a:t>
            </a:r>
          </a:p>
          <a:p>
            <a:pPr algn="ctr"/>
            <a:r>
              <a:rPr lang="en-US" sz="2000" dirty="0" smtClean="0">
                <a:latin typeface="Anime Ace 2.0 BB" pitchFamily="50" charset="0"/>
              </a:rPr>
              <a:t>proximity</a:t>
            </a:r>
            <a:endParaRPr lang="en-US" sz="2000" dirty="0">
              <a:latin typeface="Anime Ace 2.0 BB" pitchFamily="50" charset="0"/>
            </a:endParaRPr>
          </a:p>
        </p:txBody>
      </p:sp>
      <p:sp>
        <p:nvSpPr>
          <p:cNvPr id="3" name="Oval Callout 2"/>
          <p:cNvSpPr/>
          <p:nvPr/>
        </p:nvSpPr>
        <p:spPr>
          <a:xfrm flipH="1">
            <a:off x="5829300" y="2740920"/>
            <a:ext cx="1485900" cy="376123"/>
          </a:xfrm>
          <a:prstGeom prst="wedgeEllipseCallout">
            <a:avLst>
              <a:gd name="adj1" fmla="val -72885"/>
              <a:gd name="adj2" fmla="val -3376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vibrator</a:t>
            </a:r>
            <a:endParaRPr lang="en-US" sz="1100" dirty="0">
              <a:solidFill>
                <a:schemeClr val="tx1"/>
              </a:solidFill>
              <a:latin typeface="Anime Ace 2.0 BB" pitchFamily="50" charset="0"/>
            </a:endParaRPr>
          </a:p>
        </p:txBody>
      </p:sp>
      <p:sp>
        <p:nvSpPr>
          <p:cNvPr id="12" name="TextBox 11"/>
          <p:cNvSpPr txBox="1"/>
          <p:nvPr/>
        </p:nvSpPr>
        <p:spPr>
          <a:xfrm>
            <a:off x="4690534" y="4930799"/>
            <a:ext cx="2967566"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was done 3 times. With Bars, flat shapes and volumes.</a:t>
            </a:r>
            <a:endParaRPr lang="en-US" sz="1100" dirty="0">
              <a:latin typeface="Anime Ace 2.0 BB" pitchFamily="50" charset="0"/>
            </a:endParaRPr>
          </a:p>
        </p:txBody>
      </p:sp>
      <p:sp>
        <p:nvSpPr>
          <p:cNvPr id="23" name="Oval Callout 22"/>
          <p:cNvSpPr/>
          <p:nvPr/>
        </p:nvSpPr>
        <p:spPr>
          <a:xfrm flipH="1">
            <a:off x="7658100" y="1828800"/>
            <a:ext cx="1485900" cy="376123"/>
          </a:xfrm>
          <a:prstGeom prst="wedgeEllipseCallout">
            <a:avLst>
              <a:gd name="adj1" fmla="val 27550"/>
              <a:gd name="adj2" fmla="val -19770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sensor</a:t>
            </a:r>
            <a:endParaRPr lang="en-US" sz="1100" dirty="0">
              <a:solidFill>
                <a:schemeClr val="tx1"/>
              </a:solidFill>
              <a:latin typeface="Anime Ace 2.0 BB" pitchFamily="50" charset="0"/>
            </a:endParaRPr>
          </a:p>
        </p:txBody>
      </p:sp>
      <p:sp>
        <p:nvSpPr>
          <p:cNvPr id="19" name="Oval Callout 18"/>
          <p:cNvSpPr/>
          <p:nvPr/>
        </p:nvSpPr>
        <p:spPr>
          <a:xfrm flipH="1">
            <a:off x="7429500" y="228600"/>
            <a:ext cx="1485900" cy="457200"/>
          </a:xfrm>
          <a:prstGeom prst="wedgeEllipseCallout">
            <a:avLst>
              <a:gd name="adj1" fmla="val 59480"/>
              <a:gd name="adj2" fmla="val 10899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Power and </a:t>
            </a:r>
            <a:r>
              <a:rPr lang="en-US" sz="1100" dirty="0" err="1" smtClean="0">
                <a:solidFill>
                  <a:schemeClr val="tx1"/>
                </a:solidFill>
                <a:latin typeface="Anime Ace 2.0 BB" pitchFamily="50" charset="0"/>
              </a:rPr>
              <a:t>ioio</a:t>
            </a:r>
            <a:endParaRPr lang="en-US" sz="1100" dirty="0">
              <a:solidFill>
                <a:schemeClr val="tx1"/>
              </a:solidFill>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371" r="6250"/>
          <a:stretch/>
        </p:blipFill>
        <p:spPr>
          <a:xfrm>
            <a:off x="5486400" y="172235"/>
            <a:ext cx="3515264" cy="3200400"/>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4252" r="12770"/>
          <a:stretch/>
        </p:blipFill>
        <p:spPr>
          <a:xfrm>
            <a:off x="2143664" y="172235"/>
            <a:ext cx="3114136" cy="3200400"/>
          </a:xfrm>
          <a:prstGeom prst="rect">
            <a:avLst/>
          </a:prstGeom>
          <a:ln w="28575">
            <a:solidFill>
              <a:schemeClr val="tx1"/>
            </a:solidFill>
          </a:ln>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9716" r="28033"/>
          <a:stretch/>
        </p:blipFill>
        <p:spPr>
          <a:xfrm>
            <a:off x="112143" y="172235"/>
            <a:ext cx="1802921" cy="3200400"/>
          </a:xfrm>
          <a:prstGeom prst="rect">
            <a:avLst/>
          </a:prstGeom>
          <a:ln w="28575">
            <a:solidFill>
              <a:schemeClr val="tx1"/>
            </a:solidFill>
          </a:ln>
        </p:spPr>
      </p:pic>
      <p:sp>
        <p:nvSpPr>
          <p:cNvPr id="7" name="TextBox 6"/>
          <p:cNvSpPr txBox="1"/>
          <p:nvPr/>
        </p:nvSpPr>
        <p:spPr>
          <a:xfrm>
            <a:off x="1485900" y="34290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one</a:t>
            </a:r>
            <a:endParaRPr lang="en-US" sz="2000" dirty="0">
              <a:latin typeface="Anime Ace 2.0 BB" pitchFamily="50" charset="0"/>
            </a:endParaRPr>
          </a:p>
        </p:txBody>
      </p:sp>
      <p:sp>
        <p:nvSpPr>
          <p:cNvPr id="9" name="TextBox 8"/>
          <p:cNvSpPr txBox="1"/>
          <p:nvPr/>
        </p:nvSpPr>
        <p:spPr>
          <a:xfrm>
            <a:off x="1714500" y="2857500"/>
            <a:ext cx="5715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to identify the number of bars on the table from 0 to 3</a:t>
            </a:r>
            <a:endParaRPr lang="en-US" sz="1100" dirty="0">
              <a:latin typeface="Anime Ace 2.0 BB" pitchFamily="50"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3"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2020" r="19297"/>
          <a:stretch/>
        </p:blipFill>
        <p:spPr>
          <a:xfrm>
            <a:off x="6098875" y="149357"/>
            <a:ext cx="2926080" cy="3195217"/>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8059" r="18463"/>
          <a:stretch/>
        </p:blipFill>
        <p:spPr>
          <a:xfrm>
            <a:off x="3213339" y="146765"/>
            <a:ext cx="2708695" cy="3200400"/>
          </a:xfrm>
          <a:prstGeom prst="rect">
            <a:avLst/>
          </a:prstGeom>
          <a:ln w="28575">
            <a:solidFill>
              <a:schemeClr val="tx1"/>
            </a:solidFill>
          </a:ln>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7843" r="13662"/>
          <a:stretch/>
        </p:blipFill>
        <p:spPr>
          <a:xfrm>
            <a:off x="113697" y="146765"/>
            <a:ext cx="2922801"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two</a:t>
            </a:r>
            <a:endParaRPr lang="en-US" sz="2000" dirty="0">
              <a:latin typeface="Anime Ace 2.0 BB" pitchFamily="50" charset="0"/>
            </a:endParaRPr>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050" y="3543300"/>
            <a:ext cx="4551720"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78998" y="2833777"/>
            <a:ext cx="82490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circle</a:t>
            </a:r>
            <a:endParaRPr lang="en-US" sz="1100" dirty="0">
              <a:latin typeface="Anime Ace 2.0 BB" pitchFamily="50" charset="0"/>
            </a:endParaRPr>
          </a:p>
        </p:txBody>
      </p:sp>
      <p:sp>
        <p:nvSpPr>
          <p:cNvPr id="10" name="TextBox 9"/>
          <p:cNvSpPr txBox="1"/>
          <p:nvPr/>
        </p:nvSpPr>
        <p:spPr>
          <a:xfrm>
            <a:off x="34290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rectangle</a:t>
            </a:r>
            <a:endParaRPr lang="en-US" sz="1100" dirty="0">
              <a:latin typeface="Anime Ace 2.0 BB" pitchFamily="50" charset="0"/>
            </a:endParaRPr>
          </a:p>
        </p:txBody>
      </p:sp>
      <p:sp>
        <p:nvSpPr>
          <p:cNvPr id="11" name="TextBox 10"/>
          <p:cNvSpPr txBox="1"/>
          <p:nvPr/>
        </p:nvSpPr>
        <p:spPr>
          <a:xfrm>
            <a:off x="62865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triangle</a:t>
            </a:r>
            <a:endParaRPr lang="en-US" sz="1100" dirty="0">
              <a:latin typeface="Anime Ace 2.0 BB" pitchFamily="50" charset="0"/>
            </a:endParaRPr>
          </a:p>
        </p:txBody>
      </p:sp>
    </p:spTree>
    <p:extLst>
      <p:ext uri="{BB962C8B-B14F-4D97-AF65-F5344CB8AC3E}">
        <p14:creationId xmlns:p14="http://schemas.microsoft.com/office/powerpoint/2010/main" val="2313204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695" t="202" r="18733" b="-202"/>
          <a:stretch/>
        </p:blipFill>
        <p:spPr>
          <a:xfrm>
            <a:off x="6236898" y="99204"/>
            <a:ext cx="2755421" cy="3200400"/>
          </a:xfrm>
          <a:prstGeom prst="rect">
            <a:avLst/>
          </a:prstGeom>
          <a:ln w="28575">
            <a:solidFill>
              <a:schemeClr val="tx1"/>
            </a:solidFill>
          </a:ln>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50" r="14412"/>
          <a:stretch/>
        </p:blipFill>
        <p:spPr>
          <a:xfrm>
            <a:off x="3096883" y="99204"/>
            <a:ext cx="2950234" cy="3200400"/>
          </a:xfrm>
          <a:prstGeom prst="rect">
            <a:avLst/>
          </a:prstGeom>
          <a:ln w="28575">
            <a:solidFill>
              <a:schemeClr val="tx1"/>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604" r="16695"/>
          <a:stretch/>
        </p:blipFill>
        <p:spPr>
          <a:xfrm>
            <a:off x="103518" y="99204"/>
            <a:ext cx="2803584"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three</a:t>
            </a:r>
            <a:endParaRPr lang="en-US" sz="2000" dirty="0">
              <a:latin typeface="Anime Ace 2.0 BB" pitchFamily="50" charset="0"/>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70"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78998" y="2833777"/>
            <a:ext cx="96400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sphere</a:t>
            </a:r>
            <a:endParaRPr lang="en-US" sz="1100" dirty="0">
              <a:latin typeface="Anime Ace 2.0 BB" pitchFamily="50" charset="0"/>
            </a:endParaRPr>
          </a:p>
        </p:txBody>
      </p:sp>
      <p:sp>
        <p:nvSpPr>
          <p:cNvPr id="12" name="TextBox 11"/>
          <p:cNvSpPr txBox="1"/>
          <p:nvPr/>
        </p:nvSpPr>
        <p:spPr>
          <a:xfrm>
            <a:off x="34290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cube</a:t>
            </a:r>
            <a:endParaRPr lang="en-US" sz="1100" dirty="0">
              <a:latin typeface="Anime Ace 2.0 BB" pitchFamily="50" charset="0"/>
            </a:endParaRPr>
          </a:p>
        </p:txBody>
      </p:sp>
      <p:sp>
        <p:nvSpPr>
          <p:cNvPr id="13" name="TextBox 12"/>
          <p:cNvSpPr txBox="1"/>
          <p:nvPr/>
        </p:nvSpPr>
        <p:spPr>
          <a:xfrm>
            <a:off x="62865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prism</a:t>
            </a:r>
            <a:endParaRPr lang="en-US" sz="1100" dirty="0">
              <a:latin typeface="Anime Ace 2.0 BB" pitchFamily="50" charset="0"/>
            </a:endParaRPr>
          </a:p>
        </p:txBody>
      </p:sp>
    </p:spTree>
    <p:extLst>
      <p:ext uri="{BB962C8B-B14F-4D97-AF65-F5344CB8AC3E}">
        <p14:creationId xmlns:p14="http://schemas.microsoft.com/office/powerpoint/2010/main" val="3106349422"/>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TitoAlfaro\Documents\PhDThesis\images\20141027_14192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14" r="7018" b="12195"/>
          <a:stretch/>
        </p:blipFill>
        <p:spPr bwMode="auto">
          <a:xfrm>
            <a:off x="5715000" y="4608151"/>
            <a:ext cx="3312622" cy="20865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1" name="Picture 3" descr="C:\Users\TitoAlfaro\Documents\PhDThesis\images\20141027_14131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3782" b="23625"/>
          <a:stretch/>
        </p:blipFill>
        <p:spPr bwMode="auto">
          <a:xfrm>
            <a:off x="5715000" y="3437156"/>
            <a:ext cx="3312622" cy="10582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C:\Users\TitoAlfaro\Documents\PhDThesis\images\20141027_141834.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9149"/>
          <a:stretch/>
        </p:blipFill>
        <p:spPr bwMode="auto">
          <a:xfrm>
            <a:off x="114300" y="3437155"/>
            <a:ext cx="5372100" cy="325755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C:\Users\TitoAlfaro\Documents\PhDThesis\images\IMG_0017 (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386" b="21077"/>
          <a:stretch/>
        </p:blipFill>
        <p:spPr bwMode="auto">
          <a:xfrm>
            <a:off x="3062533" y="114300"/>
            <a:ext cx="596508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062533" y="342900"/>
            <a:ext cx="3681167"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Outward IR sensor on the forehead</a:t>
            </a:r>
          </a:p>
        </p:txBody>
      </p:sp>
      <p:sp>
        <p:nvSpPr>
          <p:cNvPr id="17" name="TextBox 16"/>
          <p:cNvSpPr txBox="1"/>
          <p:nvPr/>
        </p:nvSpPr>
        <p:spPr>
          <a:xfrm>
            <a:off x="6743700" y="2514600"/>
            <a:ext cx="21717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 creates feedback on the forehead</a:t>
            </a:r>
          </a:p>
        </p:txBody>
      </p:sp>
      <p:sp>
        <p:nvSpPr>
          <p:cNvPr id="18" name="TextBox 17"/>
          <p:cNvSpPr txBox="1"/>
          <p:nvPr/>
        </p:nvSpPr>
        <p:spPr>
          <a:xfrm>
            <a:off x="2625830" y="3535379"/>
            <a:ext cx="282247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are asked to identify which </a:t>
            </a:r>
            <a:r>
              <a:rPr lang="en-US" sz="1100" dirty="0" err="1" smtClean="0">
                <a:latin typeface="Anime Ace 2.0 BB" pitchFamily="50" charset="0"/>
              </a:rPr>
              <a:t>peltier</a:t>
            </a:r>
            <a:r>
              <a:rPr lang="en-US" sz="1100" dirty="0" smtClean="0">
                <a:latin typeface="Anime Ace 2.0 BB" pitchFamily="50" charset="0"/>
              </a:rPr>
              <a:t> device is warm.</a:t>
            </a:r>
          </a:p>
        </p:txBody>
      </p:sp>
      <p:sp>
        <p:nvSpPr>
          <p:cNvPr id="20" name="TextBox 19"/>
          <p:cNvSpPr txBox="1"/>
          <p:nvPr/>
        </p:nvSpPr>
        <p:spPr>
          <a:xfrm>
            <a:off x="5715000" y="6094542"/>
            <a:ext cx="215316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done 12 times.</a:t>
            </a: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789943" y="3959524"/>
            <a:ext cx="3886199" cy="2811294"/>
            <a:chOff x="4789943" y="3959524"/>
            <a:chExt cx="3886199" cy="2811294"/>
          </a:xfrm>
        </p:grpSpPr>
        <p:pic>
          <p:nvPicPr>
            <p:cNvPr id="22" name="Picture 7"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943" y="3959524"/>
              <a:ext cx="3886199" cy="281129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C:\Users\TitoAlfaro\Documents\PhDThesis\images\Screenshot_2014-10-27-14-47-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7122" y="4376985"/>
              <a:ext cx="3291840" cy="2057400"/>
            </a:xfrm>
            <a:prstGeom prst="rect">
              <a:avLst/>
            </a:prstGeom>
            <a:noFill/>
            <a:ln w="28575">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57201" y="3959524"/>
            <a:ext cx="3886199" cy="2811294"/>
            <a:chOff x="457201" y="3959524"/>
            <a:chExt cx="3886199" cy="2811294"/>
          </a:xfrm>
        </p:grpSpPr>
        <p:pic>
          <p:nvPicPr>
            <p:cNvPr id="19" name="Picture 7"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3959524"/>
              <a:ext cx="3886199" cy="281129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PhDThesis\images\Screenshot_2014-10-27-14-47-1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798" y="4376985"/>
              <a:ext cx="3291840" cy="2057400"/>
            </a:xfrm>
            <a:prstGeom prst="rect">
              <a:avLst/>
            </a:prstGeom>
            <a:noFill/>
            <a:ln w="28575">
              <a:noFill/>
            </a:ln>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3429000" y="114299"/>
            <a:ext cx="5126510" cy="3708540"/>
            <a:chOff x="3314700" y="114299"/>
            <a:chExt cx="5126510" cy="3708540"/>
          </a:xfrm>
        </p:grpSpPr>
        <p:pic>
          <p:nvPicPr>
            <p:cNvPr id="1031" name="Picture 7"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4700" y="114299"/>
              <a:ext cx="5126510" cy="370854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C:\Users\TitoAlfaro\Documents\PhDThesis\images\Screenshot_2014-10-27-14-46-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644" y="656258"/>
              <a:ext cx="4343400" cy="2714625"/>
            </a:xfrm>
            <a:prstGeom prst="rect">
              <a:avLst/>
            </a:prstGeom>
            <a:noFill/>
            <a:ln w="28575">
              <a:noFill/>
            </a:ln>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114300" y="114300"/>
            <a:ext cx="2743200" cy="370854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92502" y="1882765"/>
            <a:ext cx="2057400"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Main User Interface</a:t>
            </a:r>
          </a:p>
        </p:txBody>
      </p:sp>
      <p:sp>
        <p:nvSpPr>
          <p:cNvPr id="18" name="TextBox 17"/>
          <p:cNvSpPr txBox="1"/>
          <p:nvPr/>
        </p:nvSpPr>
        <p:spPr>
          <a:xfrm>
            <a:off x="606530" y="6274257"/>
            <a:ext cx="282247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Visual feedback, green for correct…</a:t>
            </a:r>
          </a:p>
        </p:txBody>
      </p:sp>
      <p:sp>
        <p:nvSpPr>
          <p:cNvPr id="20" name="TextBox 19"/>
          <p:cNvSpPr txBox="1"/>
          <p:nvPr/>
        </p:nvSpPr>
        <p:spPr>
          <a:xfrm>
            <a:off x="5136500" y="6484164"/>
            <a:ext cx="215316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Red for wrong.</a:t>
            </a: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Tree>
    <p:extLst>
      <p:ext uri="{BB962C8B-B14F-4D97-AF65-F5344CB8AC3E}">
        <p14:creationId xmlns:p14="http://schemas.microsoft.com/office/powerpoint/2010/main" val="3261065595"/>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TitoAlfaro\Documents\GitHub\PhDThesis\Presentations\Proposal\ColoredSketches\Sigh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29100" y="114299"/>
            <a:ext cx="3640610" cy="6483390"/>
            <a:chOff x="4229100" y="114299"/>
            <a:chExt cx="3640610" cy="6483390"/>
          </a:xfrm>
        </p:grpSpPr>
        <p:pic>
          <p:nvPicPr>
            <p:cNvPr id="11"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4229100" y="114299"/>
              <a:ext cx="3640610" cy="64833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PhDThesis\images\Screenshot_2014-10-27-16-05-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6828" y="685799"/>
              <a:ext cx="3034665" cy="539496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114300" y="114299"/>
            <a:ext cx="2743200" cy="380144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457200" y="1799575"/>
            <a:ext cx="2057400" cy="430887"/>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Second User Interface</a:t>
            </a: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Tree>
    <p:extLst>
      <p:ext uri="{BB962C8B-B14F-4D97-AF65-F5344CB8AC3E}">
        <p14:creationId xmlns:p14="http://schemas.microsoft.com/office/powerpoint/2010/main" val="2856825700"/>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graphicFrame>
        <p:nvGraphicFramePr>
          <p:cNvPr id="6" name="Chart 5"/>
          <p:cNvGraphicFramePr/>
          <p:nvPr>
            <p:extLst>
              <p:ext uri="{D42A27DB-BD31-4B8C-83A1-F6EECF244321}">
                <p14:modId xmlns:p14="http://schemas.microsoft.com/office/powerpoint/2010/main" val="288536656"/>
              </p:ext>
            </p:extLst>
          </p:nvPr>
        </p:nvGraphicFramePr>
        <p:xfrm>
          <a:off x="914400" y="1143000"/>
          <a:ext cx="7315200" cy="3771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1373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897955080"/>
              </p:ext>
            </p:extLst>
          </p:nvPr>
        </p:nvGraphicFramePr>
        <p:xfrm>
          <a:off x="5143500" y="2286000"/>
          <a:ext cx="3437889" cy="1257364"/>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of the last 6 turns, </a:t>
                      </a:r>
                      <a:r>
                        <a:rPr lang="en-US" sz="1400" dirty="0" smtClean="0">
                          <a:effectLst/>
                        </a:rPr>
                        <a:t>with and without</a:t>
                      </a:r>
                      <a:r>
                        <a:rPr lang="en-US" sz="1400" baseline="0" dirty="0" smtClean="0">
                          <a:effectLst/>
                        </a:rPr>
                        <a:t> feedback</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Time(sec)</a:t>
                      </a:r>
                      <a:endParaRPr lang="en-US" sz="1200" dirty="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dirty="0" smtClean="0">
                          <a:effectLst/>
                        </a:rPr>
                        <a:t>No feedback</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58.01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66.67</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dirty="0" smtClean="0">
                          <a:effectLst/>
                        </a:rPr>
                        <a:t>Feedback</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smtClean="0">
                          <a:effectLst/>
                        </a:rPr>
                        <a:t>45.95</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83.33%</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106313189"/>
              </p:ext>
            </p:extLst>
          </p:nvPr>
        </p:nvGraphicFramePr>
        <p:xfrm>
          <a:off x="571500" y="2396744"/>
          <a:ext cx="3437889" cy="1050290"/>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Average time of feedback Vs no feedback</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Time(sec)</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57.99</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80</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No Feedback</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59.93</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75</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sp>
        <p:nvSpPr>
          <p:cNvPr id="12" name="TextBox 11"/>
          <p:cNvSpPr txBox="1"/>
          <p:nvPr/>
        </p:nvSpPr>
        <p:spPr>
          <a:xfrm>
            <a:off x="806661" y="3543364"/>
            <a:ext cx="2967566"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Time with or without feedback through the study averages out to roughly the same.</a:t>
            </a:r>
          </a:p>
          <a:p>
            <a:endParaRPr lang="en-US" sz="1100" dirty="0" smtClean="0">
              <a:latin typeface="Anime Ace 2.0 BB" pitchFamily="50" charset="0"/>
            </a:endParaRPr>
          </a:p>
          <a:p>
            <a:r>
              <a:rPr lang="en-US" sz="1100" dirty="0" smtClean="0">
                <a:latin typeface="Anime Ace 2.0 BB" pitchFamily="50" charset="0"/>
              </a:rPr>
              <a:t>Accuracy is slightly higher with feedback</a:t>
            </a:r>
            <a:endParaRPr lang="en-US" sz="1100" dirty="0">
              <a:latin typeface="Anime Ace 2.0 BB" pitchFamily="50" charset="0"/>
            </a:endParaRPr>
          </a:p>
        </p:txBody>
      </p:sp>
      <p:sp>
        <p:nvSpPr>
          <p:cNvPr id="14" name="TextBox 13"/>
          <p:cNvSpPr txBox="1"/>
          <p:nvPr/>
        </p:nvSpPr>
        <p:spPr>
          <a:xfrm>
            <a:off x="5378661" y="3692604"/>
            <a:ext cx="2967566"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Time with feedback was significantly shorter</a:t>
            </a:r>
          </a:p>
          <a:p>
            <a:endParaRPr lang="en-US" sz="1100" dirty="0" smtClean="0">
              <a:latin typeface="Anime Ace 2.0 BB" pitchFamily="50" charset="0"/>
            </a:endParaRPr>
          </a:p>
          <a:p>
            <a:r>
              <a:rPr lang="en-US" sz="1100" dirty="0" smtClean="0">
                <a:latin typeface="Anime Ace 2.0 BB" pitchFamily="50" charset="0"/>
              </a:rPr>
              <a:t>Accuracy is significantly higher with feedback</a:t>
            </a:r>
            <a:endParaRPr lang="en-US" sz="1100" dirty="0">
              <a:latin typeface="Anime Ace 2.0 BB" pitchFamily="50" charset="0"/>
            </a:endParaRPr>
          </a:p>
        </p:txBody>
      </p:sp>
    </p:spTree>
    <p:extLst>
      <p:ext uri="{BB962C8B-B14F-4D97-AF65-F5344CB8AC3E}">
        <p14:creationId xmlns:p14="http://schemas.microsoft.com/office/powerpoint/2010/main" val="2290680656"/>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TitoAlfaro\Documents\PhDThesis\images\IMG_004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121" t="15369" r="34478" b="34278"/>
          <a:stretch/>
        </p:blipFill>
        <p:spPr bwMode="auto">
          <a:xfrm rot="5400000">
            <a:off x="45756" y="3497544"/>
            <a:ext cx="3299388" cy="31622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C:\Users\TitoAlfaro\Documents\PhDThesis\images\IMG_004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574" t="28673" r="30490" b="11188"/>
          <a:stretch/>
        </p:blipFill>
        <p:spPr bwMode="auto">
          <a:xfrm>
            <a:off x="3386666" y="3429000"/>
            <a:ext cx="3214011" cy="329938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4" name="Picture 2" descr="C:\Users\TitoAlfaro\Documents\PhDThesis\images\IMG_003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114" t="10404" r="9558" b="16881"/>
          <a:stretch/>
        </p:blipFill>
        <p:spPr bwMode="auto">
          <a:xfrm>
            <a:off x="2943077" y="112144"/>
            <a:ext cx="3657600" cy="320039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C:\Users\TitoAlfaro\Documents\PhDThesis\images\IMG_0014 (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760" t="13660" r="34961" b="37737"/>
          <a:stretch/>
        </p:blipFill>
        <p:spPr bwMode="auto">
          <a:xfrm rot="5400000">
            <a:off x="6695002" y="106581"/>
            <a:ext cx="2329133" cy="23402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2142"/>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126317" y="211667"/>
            <a:ext cx="237187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Baseball cap equipped with a transducer…</a:t>
            </a: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iii:</a:t>
            </a:r>
          </a:p>
          <a:p>
            <a:pPr algn="ctr"/>
            <a:r>
              <a:rPr lang="en-US" sz="2000" dirty="0" smtClean="0">
                <a:latin typeface="Anime Ace 2.0 BB" pitchFamily="50" charset="0"/>
              </a:rPr>
              <a:t>Cell sensors</a:t>
            </a:r>
            <a:endParaRPr lang="en-US" sz="2000" dirty="0">
              <a:latin typeface="Anime Ace 2.0 BB" pitchFamily="50" charset="0"/>
            </a:endParaRPr>
          </a:p>
        </p:txBody>
      </p:sp>
      <p:sp>
        <p:nvSpPr>
          <p:cNvPr id="22" name="TextBox 21"/>
          <p:cNvSpPr txBox="1"/>
          <p:nvPr/>
        </p:nvSpPr>
        <p:spPr>
          <a:xfrm>
            <a:off x="3126317" y="2743200"/>
            <a:ext cx="33294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that responds to the sensors in the mobile device.</a:t>
            </a:r>
          </a:p>
        </p:txBody>
      </p:sp>
      <p:sp>
        <p:nvSpPr>
          <p:cNvPr id="24" name="TextBox 23"/>
          <p:cNvSpPr txBox="1"/>
          <p:nvPr/>
        </p:nvSpPr>
        <p:spPr>
          <a:xfrm>
            <a:off x="3000227" y="6272100"/>
            <a:ext cx="3543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figure out what their artificial sense was responding to.</a:t>
            </a:r>
          </a:p>
        </p:txBody>
      </p:sp>
      <p:sp>
        <p:nvSpPr>
          <p:cNvPr id="25" name="TextBox 24"/>
          <p:cNvSpPr txBox="1"/>
          <p:nvPr/>
        </p:nvSpPr>
        <p:spPr>
          <a:xfrm>
            <a:off x="2428727" y="3527987"/>
            <a:ext cx="23431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15 minutes to explore the lab…</a:t>
            </a:r>
          </a:p>
        </p:txBody>
      </p:sp>
      <p:sp>
        <p:nvSpPr>
          <p:cNvPr id="12" name="Oval Callout 11"/>
          <p:cNvSpPr/>
          <p:nvPr/>
        </p:nvSpPr>
        <p:spPr>
          <a:xfrm flipH="1">
            <a:off x="5524224" y="1567276"/>
            <a:ext cx="3110893" cy="923162"/>
          </a:xfrm>
          <a:custGeom>
            <a:avLst/>
            <a:gdLst>
              <a:gd name="connsiteX0" fmla="*/ 2324375 w 1943100"/>
              <a:gd name="connsiteY0" fmla="*/ -546913 h 376123"/>
              <a:gd name="connsiteX1" fmla="*/ 1466262 w 1943100"/>
              <a:gd name="connsiteY1" fmla="*/ 26207 h 376123"/>
              <a:gd name="connsiteX2" fmla="*/ 1065197 w 1943100"/>
              <a:gd name="connsiteY2" fmla="*/ 375249 h 376123"/>
              <a:gd name="connsiteX3" fmla="*/ 713041 w 1943100"/>
              <a:gd name="connsiteY3" fmla="*/ 369345 h 376123"/>
              <a:gd name="connsiteX4" fmla="*/ 796004 w 1943100"/>
              <a:gd name="connsiteY4" fmla="*/ 3096 h 376123"/>
              <a:gd name="connsiteX5" fmla="*/ 1117006 w 1943100"/>
              <a:gd name="connsiteY5" fmla="*/ 2120 h 376123"/>
              <a:gd name="connsiteX6" fmla="*/ 2324375 w 1943100"/>
              <a:gd name="connsiteY6" fmla="*/ -546913 h 376123"/>
              <a:gd name="connsiteX0" fmla="*/ 2170870 w 2170870"/>
              <a:gd name="connsiteY0" fmla="*/ 0 h 923037"/>
              <a:gd name="connsiteX1" fmla="*/ 1312757 w 2170870"/>
              <a:gd name="connsiteY1" fmla="*/ 573120 h 923037"/>
              <a:gd name="connsiteX2" fmla="*/ 911692 w 2170870"/>
              <a:gd name="connsiteY2" fmla="*/ 922162 h 923037"/>
              <a:gd name="connsiteX3" fmla="*/ 559536 w 2170870"/>
              <a:gd name="connsiteY3" fmla="*/ 916258 h 923037"/>
              <a:gd name="connsiteX4" fmla="*/ 333 w 2170870"/>
              <a:gd name="connsiteY4" fmla="*/ 641085 h 923037"/>
              <a:gd name="connsiteX5" fmla="*/ 642499 w 2170870"/>
              <a:gd name="connsiteY5" fmla="*/ 550009 h 923037"/>
              <a:gd name="connsiteX6" fmla="*/ 963501 w 2170870"/>
              <a:gd name="connsiteY6" fmla="*/ 549033 h 923037"/>
              <a:gd name="connsiteX7" fmla="*/ 2170870 w 2170870"/>
              <a:gd name="connsiteY7" fmla="*/ 0 h 923037"/>
              <a:gd name="connsiteX0" fmla="*/ 2184933 w 2184933"/>
              <a:gd name="connsiteY0" fmla="*/ 0 h 923037"/>
              <a:gd name="connsiteX1" fmla="*/ 1326820 w 2184933"/>
              <a:gd name="connsiteY1" fmla="*/ 573120 h 923037"/>
              <a:gd name="connsiteX2" fmla="*/ 925755 w 2184933"/>
              <a:gd name="connsiteY2" fmla="*/ 922162 h 923037"/>
              <a:gd name="connsiteX3" fmla="*/ 573599 w 2184933"/>
              <a:gd name="connsiteY3" fmla="*/ 916258 h 923037"/>
              <a:gd name="connsiteX4" fmla="*/ 238682 w 2184933"/>
              <a:gd name="connsiteY4" fmla="*/ 796361 h 923037"/>
              <a:gd name="connsiteX5" fmla="*/ 14396 w 2184933"/>
              <a:gd name="connsiteY5" fmla="*/ 641085 h 923037"/>
              <a:gd name="connsiteX6" fmla="*/ 656562 w 2184933"/>
              <a:gd name="connsiteY6" fmla="*/ 550009 h 923037"/>
              <a:gd name="connsiteX7" fmla="*/ 977564 w 2184933"/>
              <a:gd name="connsiteY7" fmla="*/ 549033 h 923037"/>
              <a:gd name="connsiteX8" fmla="*/ 2184933 w 2184933"/>
              <a:gd name="connsiteY8" fmla="*/ 0 h 923037"/>
              <a:gd name="connsiteX0" fmla="*/ 2190988 w 2190988"/>
              <a:gd name="connsiteY0" fmla="*/ 0 h 922162"/>
              <a:gd name="connsiteX1" fmla="*/ 1332875 w 2190988"/>
              <a:gd name="connsiteY1" fmla="*/ 573120 h 922162"/>
              <a:gd name="connsiteX2" fmla="*/ 931810 w 2190988"/>
              <a:gd name="connsiteY2" fmla="*/ 922162 h 922162"/>
              <a:gd name="connsiteX3" fmla="*/ 579654 w 2190988"/>
              <a:gd name="connsiteY3" fmla="*/ 916258 h 922162"/>
              <a:gd name="connsiteX4" fmla="*/ 167099 w 2190988"/>
              <a:gd name="connsiteY4" fmla="*/ 856746 h 922162"/>
              <a:gd name="connsiteX5" fmla="*/ 20451 w 2190988"/>
              <a:gd name="connsiteY5" fmla="*/ 641085 h 922162"/>
              <a:gd name="connsiteX6" fmla="*/ 662617 w 2190988"/>
              <a:gd name="connsiteY6" fmla="*/ 550009 h 922162"/>
              <a:gd name="connsiteX7" fmla="*/ 983619 w 2190988"/>
              <a:gd name="connsiteY7" fmla="*/ 549033 h 922162"/>
              <a:gd name="connsiteX8" fmla="*/ 2190988 w 2190988"/>
              <a:gd name="connsiteY8" fmla="*/ 0 h 922162"/>
              <a:gd name="connsiteX0" fmla="*/ 2172794 w 2172794"/>
              <a:gd name="connsiteY0" fmla="*/ 0 h 922162"/>
              <a:gd name="connsiteX1" fmla="*/ 1314681 w 2172794"/>
              <a:gd name="connsiteY1" fmla="*/ 573120 h 922162"/>
              <a:gd name="connsiteX2" fmla="*/ 913616 w 2172794"/>
              <a:gd name="connsiteY2" fmla="*/ 922162 h 922162"/>
              <a:gd name="connsiteX3" fmla="*/ 561460 w 2172794"/>
              <a:gd name="connsiteY3" fmla="*/ 916258 h 922162"/>
              <a:gd name="connsiteX4" fmla="*/ 148905 w 2172794"/>
              <a:gd name="connsiteY4" fmla="*/ 856746 h 922162"/>
              <a:gd name="connsiteX5" fmla="*/ 2257 w 2172794"/>
              <a:gd name="connsiteY5" fmla="*/ 641085 h 922162"/>
              <a:gd name="connsiteX6" fmla="*/ 243796 w 2172794"/>
              <a:gd name="connsiteY6" fmla="*/ 606580 h 922162"/>
              <a:gd name="connsiteX7" fmla="*/ 644423 w 2172794"/>
              <a:gd name="connsiteY7" fmla="*/ 550009 h 922162"/>
              <a:gd name="connsiteX8" fmla="*/ 965425 w 2172794"/>
              <a:gd name="connsiteY8" fmla="*/ 549033 h 922162"/>
              <a:gd name="connsiteX9" fmla="*/ 2172794 w 2172794"/>
              <a:gd name="connsiteY9" fmla="*/ 0 h 922162"/>
              <a:gd name="connsiteX0" fmla="*/ 3111000 w 3111000"/>
              <a:gd name="connsiteY0" fmla="*/ 0 h 922162"/>
              <a:gd name="connsiteX1" fmla="*/ 2252887 w 3111000"/>
              <a:gd name="connsiteY1" fmla="*/ 573120 h 922162"/>
              <a:gd name="connsiteX2" fmla="*/ 1851822 w 3111000"/>
              <a:gd name="connsiteY2" fmla="*/ 922162 h 922162"/>
              <a:gd name="connsiteX3" fmla="*/ 1499666 w 3111000"/>
              <a:gd name="connsiteY3" fmla="*/ 916258 h 922162"/>
              <a:gd name="connsiteX4" fmla="*/ 1087111 w 3111000"/>
              <a:gd name="connsiteY4" fmla="*/ 856746 h 922162"/>
              <a:gd name="connsiteX5" fmla="*/ 183 w 3111000"/>
              <a:gd name="connsiteY5" fmla="*/ 304655 h 922162"/>
              <a:gd name="connsiteX6" fmla="*/ 1182002 w 3111000"/>
              <a:gd name="connsiteY6" fmla="*/ 606580 h 922162"/>
              <a:gd name="connsiteX7" fmla="*/ 1582629 w 3111000"/>
              <a:gd name="connsiteY7" fmla="*/ 550009 h 922162"/>
              <a:gd name="connsiteX8" fmla="*/ 1903631 w 3111000"/>
              <a:gd name="connsiteY8" fmla="*/ 549033 h 922162"/>
              <a:gd name="connsiteX9" fmla="*/ 3111000 w 3111000"/>
              <a:gd name="connsiteY9" fmla="*/ 0 h 922162"/>
              <a:gd name="connsiteX0" fmla="*/ 3111000 w 3111000"/>
              <a:gd name="connsiteY0" fmla="*/ 0 h 922162"/>
              <a:gd name="connsiteX1" fmla="*/ 2252887 w 3111000"/>
              <a:gd name="connsiteY1" fmla="*/ 573120 h 922162"/>
              <a:gd name="connsiteX2" fmla="*/ 1851822 w 3111000"/>
              <a:gd name="connsiteY2" fmla="*/ 922162 h 922162"/>
              <a:gd name="connsiteX3" fmla="*/ 1499666 w 3111000"/>
              <a:gd name="connsiteY3" fmla="*/ 916258 h 922162"/>
              <a:gd name="connsiteX4" fmla="*/ 1087111 w 3111000"/>
              <a:gd name="connsiteY4" fmla="*/ 856746 h 922162"/>
              <a:gd name="connsiteX5" fmla="*/ 183 w 3111000"/>
              <a:gd name="connsiteY5" fmla="*/ 304655 h 922162"/>
              <a:gd name="connsiteX6" fmla="*/ 1182002 w 3111000"/>
              <a:gd name="connsiteY6" fmla="*/ 606580 h 922162"/>
              <a:gd name="connsiteX7" fmla="*/ 1582629 w 3111000"/>
              <a:gd name="connsiteY7" fmla="*/ 550009 h 922162"/>
              <a:gd name="connsiteX8" fmla="*/ 1903631 w 3111000"/>
              <a:gd name="connsiteY8" fmla="*/ 549033 h 922162"/>
              <a:gd name="connsiteX9" fmla="*/ 3111000 w 3111000"/>
              <a:gd name="connsiteY9" fmla="*/ 0 h 922162"/>
              <a:gd name="connsiteX0" fmla="*/ 3111000 w 3111000"/>
              <a:gd name="connsiteY0" fmla="*/ 0 h 931880"/>
              <a:gd name="connsiteX1" fmla="*/ 2252887 w 3111000"/>
              <a:gd name="connsiteY1" fmla="*/ 573120 h 931880"/>
              <a:gd name="connsiteX2" fmla="*/ 1851822 w 3111000"/>
              <a:gd name="connsiteY2" fmla="*/ 922162 h 931880"/>
              <a:gd name="connsiteX3" fmla="*/ 1499666 w 3111000"/>
              <a:gd name="connsiteY3" fmla="*/ 916258 h 931880"/>
              <a:gd name="connsiteX4" fmla="*/ 1087111 w 3111000"/>
              <a:gd name="connsiteY4" fmla="*/ 727350 h 931880"/>
              <a:gd name="connsiteX5" fmla="*/ 183 w 3111000"/>
              <a:gd name="connsiteY5" fmla="*/ 304655 h 931880"/>
              <a:gd name="connsiteX6" fmla="*/ 1182002 w 3111000"/>
              <a:gd name="connsiteY6" fmla="*/ 606580 h 931880"/>
              <a:gd name="connsiteX7" fmla="*/ 1582629 w 3111000"/>
              <a:gd name="connsiteY7" fmla="*/ 550009 h 931880"/>
              <a:gd name="connsiteX8" fmla="*/ 1903631 w 3111000"/>
              <a:gd name="connsiteY8" fmla="*/ 549033 h 931880"/>
              <a:gd name="connsiteX9" fmla="*/ 3111000 w 3111000"/>
              <a:gd name="connsiteY9" fmla="*/ 0 h 931880"/>
              <a:gd name="connsiteX0" fmla="*/ 3111000 w 3111000"/>
              <a:gd name="connsiteY0" fmla="*/ 0 h 931880"/>
              <a:gd name="connsiteX1" fmla="*/ 2252887 w 3111000"/>
              <a:gd name="connsiteY1" fmla="*/ 573120 h 931880"/>
              <a:gd name="connsiteX2" fmla="*/ 1851822 w 3111000"/>
              <a:gd name="connsiteY2" fmla="*/ 922162 h 931880"/>
              <a:gd name="connsiteX3" fmla="*/ 1499666 w 3111000"/>
              <a:gd name="connsiteY3" fmla="*/ 916258 h 931880"/>
              <a:gd name="connsiteX4" fmla="*/ 1087111 w 3111000"/>
              <a:gd name="connsiteY4" fmla="*/ 727350 h 931880"/>
              <a:gd name="connsiteX5" fmla="*/ 183 w 3111000"/>
              <a:gd name="connsiteY5" fmla="*/ 304655 h 931880"/>
              <a:gd name="connsiteX6" fmla="*/ 1182002 w 3111000"/>
              <a:gd name="connsiteY6" fmla="*/ 606580 h 931880"/>
              <a:gd name="connsiteX7" fmla="*/ 1582629 w 3111000"/>
              <a:gd name="connsiteY7" fmla="*/ 550009 h 931880"/>
              <a:gd name="connsiteX8" fmla="*/ 1903631 w 3111000"/>
              <a:gd name="connsiteY8" fmla="*/ 549033 h 931880"/>
              <a:gd name="connsiteX9" fmla="*/ 3111000 w 3111000"/>
              <a:gd name="connsiteY9" fmla="*/ 0 h 931880"/>
              <a:gd name="connsiteX0" fmla="*/ 3111530 w 3111530"/>
              <a:gd name="connsiteY0" fmla="*/ 0 h 933784"/>
              <a:gd name="connsiteX1" fmla="*/ 2253417 w 3111530"/>
              <a:gd name="connsiteY1" fmla="*/ 573120 h 933784"/>
              <a:gd name="connsiteX2" fmla="*/ 1852352 w 3111530"/>
              <a:gd name="connsiteY2" fmla="*/ 922162 h 933784"/>
              <a:gd name="connsiteX3" fmla="*/ 1500196 w 3111530"/>
              <a:gd name="connsiteY3" fmla="*/ 916258 h 933784"/>
              <a:gd name="connsiteX4" fmla="*/ 1001376 w 3111530"/>
              <a:gd name="connsiteY4" fmla="*/ 701470 h 933784"/>
              <a:gd name="connsiteX5" fmla="*/ 713 w 3111530"/>
              <a:gd name="connsiteY5" fmla="*/ 304655 h 933784"/>
              <a:gd name="connsiteX6" fmla="*/ 1182532 w 3111530"/>
              <a:gd name="connsiteY6" fmla="*/ 606580 h 933784"/>
              <a:gd name="connsiteX7" fmla="*/ 1583159 w 3111530"/>
              <a:gd name="connsiteY7" fmla="*/ 550009 h 933784"/>
              <a:gd name="connsiteX8" fmla="*/ 1904161 w 3111530"/>
              <a:gd name="connsiteY8" fmla="*/ 549033 h 933784"/>
              <a:gd name="connsiteX9" fmla="*/ 3111530 w 3111530"/>
              <a:gd name="connsiteY9" fmla="*/ 0 h 933784"/>
              <a:gd name="connsiteX0" fmla="*/ 3111530 w 3111530"/>
              <a:gd name="connsiteY0" fmla="*/ 0 h 933784"/>
              <a:gd name="connsiteX1" fmla="*/ 2253417 w 3111530"/>
              <a:gd name="connsiteY1" fmla="*/ 573120 h 933784"/>
              <a:gd name="connsiteX2" fmla="*/ 1852352 w 3111530"/>
              <a:gd name="connsiteY2" fmla="*/ 922162 h 933784"/>
              <a:gd name="connsiteX3" fmla="*/ 1500196 w 3111530"/>
              <a:gd name="connsiteY3" fmla="*/ 916258 h 933784"/>
              <a:gd name="connsiteX4" fmla="*/ 1001376 w 3111530"/>
              <a:gd name="connsiteY4" fmla="*/ 701470 h 933784"/>
              <a:gd name="connsiteX5" fmla="*/ 713 w 3111530"/>
              <a:gd name="connsiteY5" fmla="*/ 304655 h 933784"/>
              <a:gd name="connsiteX6" fmla="*/ 1182532 w 3111530"/>
              <a:gd name="connsiteY6" fmla="*/ 606580 h 933784"/>
              <a:gd name="connsiteX7" fmla="*/ 1583159 w 3111530"/>
              <a:gd name="connsiteY7" fmla="*/ 550009 h 933784"/>
              <a:gd name="connsiteX8" fmla="*/ 1904161 w 3111530"/>
              <a:gd name="connsiteY8" fmla="*/ 549033 h 933784"/>
              <a:gd name="connsiteX9" fmla="*/ 3111530 w 3111530"/>
              <a:gd name="connsiteY9" fmla="*/ 0 h 933784"/>
              <a:gd name="connsiteX0" fmla="*/ 3111530 w 3111530"/>
              <a:gd name="connsiteY0" fmla="*/ 0 h 924137"/>
              <a:gd name="connsiteX1" fmla="*/ 2253417 w 3111530"/>
              <a:gd name="connsiteY1" fmla="*/ 573120 h 924137"/>
              <a:gd name="connsiteX2" fmla="*/ 1852352 w 3111530"/>
              <a:gd name="connsiteY2" fmla="*/ 922162 h 924137"/>
              <a:gd name="connsiteX3" fmla="*/ 1500196 w 3111530"/>
              <a:gd name="connsiteY3" fmla="*/ 916258 h 924137"/>
              <a:gd name="connsiteX4" fmla="*/ 1001376 w 3111530"/>
              <a:gd name="connsiteY4" fmla="*/ 701470 h 924137"/>
              <a:gd name="connsiteX5" fmla="*/ 713 w 3111530"/>
              <a:gd name="connsiteY5" fmla="*/ 304655 h 924137"/>
              <a:gd name="connsiteX6" fmla="*/ 1182532 w 3111530"/>
              <a:gd name="connsiteY6" fmla="*/ 606580 h 924137"/>
              <a:gd name="connsiteX7" fmla="*/ 1583159 w 3111530"/>
              <a:gd name="connsiteY7" fmla="*/ 550009 h 924137"/>
              <a:gd name="connsiteX8" fmla="*/ 1904161 w 3111530"/>
              <a:gd name="connsiteY8" fmla="*/ 549033 h 924137"/>
              <a:gd name="connsiteX9" fmla="*/ 3111530 w 3111530"/>
              <a:gd name="connsiteY9" fmla="*/ 0 h 924137"/>
              <a:gd name="connsiteX0" fmla="*/ 3111530 w 3111530"/>
              <a:gd name="connsiteY0" fmla="*/ 0 h 922162"/>
              <a:gd name="connsiteX1" fmla="*/ 2253417 w 3111530"/>
              <a:gd name="connsiteY1" fmla="*/ 573120 h 922162"/>
              <a:gd name="connsiteX2" fmla="*/ 1852352 w 3111530"/>
              <a:gd name="connsiteY2" fmla="*/ 922162 h 922162"/>
              <a:gd name="connsiteX3" fmla="*/ 1500196 w 3111530"/>
              <a:gd name="connsiteY3" fmla="*/ 916258 h 922162"/>
              <a:gd name="connsiteX4" fmla="*/ 1001376 w 3111530"/>
              <a:gd name="connsiteY4" fmla="*/ 701470 h 922162"/>
              <a:gd name="connsiteX5" fmla="*/ 713 w 3111530"/>
              <a:gd name="connsiteY5" fmla="*/ 304655 h 922162"/>
              <a:gd name="connsiteX6" fmla="*/ 1182532 w 3111530"/>
              <a:gd name="connsiteY6" fmla="*/ 606580 h 922162"/>
              <a:gd name="connsiteX7" fmla="*/ 1583159 w 3111530"/>
              <a:gd name="connsiteY7" fmla="*/ 550009 h 922162"/>
              <a:gd name="connsiteX8" fmla="*/ 1904161 w 3111530"/>
              <a:gd name="connsiteY8" fmla="*/ 549033 h 922162"/>
              <a:gd name="connsiteX9" fmla="*/ 3111530 w 3111530"/>
              <a:gd name="connsiteY9" fmla="*/ 0 h 922162"/>
              <a:gd name="connsiteX0" fmla="*/ 3111530 w 3111530"/>
              <a:gd name="connsiteY0" fmla="*/ 0 h 922162"/>
              <a:gd name="connsiteX1" fmla="*/ 2253417 w 3111530"/>
              <a:gd name="connsiteY1" fmla="*/ 573120 h 922162"/>
              <a:gd name="connsiteX2" fmla="*/ 1852352 w 3111530"/>
              <a:gd name="connsiteY2" fmla="*/ 922162 h 922162"/>
              <a:gd name="connsiteX3" fmla="*/ 1500196 w 3111530"/>
              <a:gd name="connsiteY3" fmla="*/ 916258 h 922162"/>
              <a:gd name="connsiteX4" fmla="*/ 1001376 w 3111530"/>
              <a:gd name="connsiteY4" fmla="*/ 701470 h 922162"/>
              <a:gd name="connsiteX5" fmla="*/ 713 w 3111530"/>
              <a:gd name="connsiteY5" fmla="*/ 304655 h 922162"/>
              <a:gd name="connsiteX6" fmla="*/ 1182532 w 3111530"/>
              <a:gd name="connsiteY6" fmla="*/ 606580 h 922162"/>
              <a:gd name="connsiteX7" fmla="*/ 1583159 w 3111530"/>
              <a:gd name="connsiteY7" fmla="*/ 550009 h 922162"/>
              <a:gd name="connsiteX8" fmla="*/ 1904161 w 3111530"/>
              <a:gd name="connsiteY8" fmla="*/ 549033 h 922162"/>
              <a:gd name="connsiteX9" fmla="*/ 3111530 w 3111530"/>
              <a:gd name="connsiteY9" fmla="*/ 0 h 922162"/>
              <a:gd name="connsiteX0" fmla="*/ 3111332 w 3111332"/>
              <a:gd name="connsiteY0" fmla="*/ 0 h 929980"/>
              <a:gd name="connsiteX1" fmla="*/ 2253219 w 3111332"/>
              <a:gd name="connsiteY1" fmla="*/ 573120 h 929980"/>
              <a:gd name="connsiteX2" fmla="*/ 1852154 w 3111332"/>
              <a:gd name="connsiteY2" fmla="*/ 922162 h 929980"/>
              <a:gd name="connsiteX3" fmla="*/ 1499998 w 3111332"/>
              <a:gd name="connsiteY3" fmla="*/ 916258 h 929980"/>
              <a:gd name="connsiteX4" fmla="*/ 1027057 w 3111332"/>
              <a:gd name="connsiteY4" fmla="*/ 753228 h 929980"/>
              <a:gd name="connsiteX5" fmla="*/ 515 w 3111332"/>
              <a:gd name="connsiteY5" fmla="*/ 304655 h 929980"/>
              <a:gd name="connsiteX6" fmla="*/ 1182334 w 3111332"/>
              <a:gd name="connsiteY6" fmla="*/ 606580 h 929980"/>
              <a:gd name="connsiteX7" fmla="*/ 1582961 w 3111332"/>
              <a:gd name="connsiteY7" fmla="*/ 550009 h 929980"/>
              <a:gd name="connsiteX8" fmla="*/ 1903963 w 3111332"/>
              <a:gd name="connsiteY8" fmla="*/ 549033 h 929980"/>
              <a:gd name="connsiteX9" fmla="*/ 3111332 w 3111332"/>
              <a:gd name="connsiteY9" fmla="*/ 0 h 929980"/>
              <a:gd name="connsiteX0" fmla="*/ 3111332 w 3111332"/>
              <a:gd name="connsiteY0" fmla="*/ 0 h 929980"/>
              <a:gd name="connsiteX1" fmla="*/ 2253219 w 3111332"/>
              <a:gd name="connsiteY1" fmla="*/ 573120 h 929980"/>
              <a:gd name="connsiteX2" fmla="*/ 1852154 w 3111332"/>
              <a:gd name="connsiteY2" fmla="*/ 922162 h 929980"/>
              <a:gd name="connsiteX3" fmla="*/ 1499998 w 3111332"/>
              <a:gd name="connsiteY3" fmla="*/ 916258 h 929980"/>
              <a:gd name="connsiteX4" fmla="*/ 1027057 w 3111332"/>
              <a:gd name="connsiteY4" fmla="*/ 753228 h 929980"/>
              <a:gd name="connsiteX5" fmla="*/ 515 w 3111332"/>
              <a:gd name="connsiteY5" fmla="*/ 304655 h 929980"/>
              <a:gd name="connsiteX6" fmla="*/ 1182334 w 3111332"/>
              <a:gd name="connsiteY6" fmla="*/ 606580 h 929980"/>
              <a:gd name="connsiteX7" fmla="*/ 1582961 w 3111332"/>
              <a:gd name="connsiteY7" fmla="*/ 550009 h 929980"/>
              <a:gd name="connsiteX8" fmla="*/ 1903963 w 3111332"/>
              <a:gd name="connsiteY8" fmla="*/ 549033 h 929980"/>
              <a:gd name="connsiteX9" fmla="*/ 3111332 w 3111332"/>
              <a:gd name="connsiteY9" fmla="*/ 0 h 929980"/>
              <a:gd name="connsiteX0" fmla="*/ 3111332 w 3111332"/>
              <a:gd name="connsiteY0" fmla="*/ 0 h 922162"/>
              <a:gd name="connsiteX1" fmla="*/ 2253219 w 3111332"/>
              <a:gd name="connsiteY1" fmla="*/ 573120 h 922162"/>
              <a:gd name="connsiteX2" fmla="*/ 1852154 w 3111332"/>
              <a:gd name="connsiteY2" fmla="*/ 922162 h 922162"/>
              <a:gd name="connsiteX3" fmla="*/ 1499998 w 3111332"/>
              <a:gd name="connsiteY3" fmla="*/ 916258 h 922162"/>
              <a:gd name="connsiteX4" fmla="*/ 1027057 w 3111332"/>
              <a:gd name="connsiteY4" fmla="*/ 753228 h 922162"/>
              <a:gd name="connsiteX5" fmla="*/ 515 w 3111332"/>
              <a:gd name="connsiteY5" fmla="*/ 304655 h 922162"/>
              <a:gd name="connsiteX6" fmla="*/ 1182334 w 3111332"/>
              <a:gd name="connsiteY6" fmla="*/ 606580 h 922162"/>
              <a:gd name="connsiteX7" fmla="*/ 1582961 w 3111332"/>
              <a:gd name="connsiteY7" fmla="*/ 550009 h 922162"/>
              <a:gd name="connsiteX8" fmla="*/ 1903963 w 3111332"/>
              <a:gd name="connsiteY8" fmla="*/ 549033 h 922162"/>
              <a:gd name="connsiteX9" fmla="*/ 3111332 w 3111332"/>
              <a:gd name="connsiteY9" fmla="*/ 0 h 92216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35442"/>
              <a:gd name="connsiteX1" fmla="*/ 2252780 w 3110893"/>
              <a:gd name="connsiteY1" fmla="*/ 573120 h 935442"/>
              <a:gd name="connsiteX2" fmla="*/ 1851715 w 3110893"/>
              <a:gd name="connsiteY2" fmla="*/ 922162 h 935442"/>
              <a:gd name="connsiteX3" fmla="*/ 1499559 w 3110893"/>
              <a:gd name="connsiteY3" fmla="*/ 916258 h 935442"/>
              <a:gd name="connsiteX4" fmla="*/ 1120403 w 3110893"/>
              <a:gd name="connsiteY4" fmla="*/ 678981 h 935442"/>
              <a:gd name="connsiteX5" fmla="*/ 76 w 3110893"/>
              <a:gd name="connsiteY5" fmla="*/ 304655 h 935442"/>
              <a:gd name="connsiteX6" fmla="*/ 1181895 w 3110893"/>
              <a:gd name="connsiteY6" fmla="*/ 606580 h 935442"/>
              <a:gd name="connsiteX7" fmla="*/ 1582522 w 3110893"/>
              <a:gd name="connsiteY7" fmla="*/ 550009 h 935442"/>
              <a:gd name="connsiteX8" fmla="*/ 1903524 w 3110893"/>
              <a:gd name="connsiteY8" fmla="*/ 549033 h 935442"/>
              <a:gd name="connsiteX9" fmla="*/ 3110893 w 3110893"/>
              <a:gd name="connsiteY9" fmla="*/ 0 h 935442"/>
              <a:gd name="connsiteX0" fmla="*/ 3110893 w 3110893"/>
              <a:gd name="connsiteY0" fmla="*/ 0 h 923162"/>
              <a:gd name="connsiteX1" fmla="*/ 2252780 w 3110893"/>
              <a:gd name="connsiteY1" fmla="*/ 573120 h 923162"/>
              <a:gd name="connsiteX2" fmla="*/ 1851715 w 3110893"/>
              <a:gd name="connsiteY2" fmla="*/ 922162 h 923162"/>
              <a:gd name="connsiteX3" fmla="*/ 1499559 w 3110893"/>
              <a:gd name="connsiteY3" fmla="*/ 916258 h 923162"/>
              <a:gd name="connsiteX4" fmla="*/ 1120403 w 3110893"/>
              <a:gd name="connsiteY4" fmla="*/ 678981 h 923162"/>
              <a:gd name="connsiteX5" fmla="*/ 76 w 3110893"/>
              <a:gd name="connsiteY5" fmla="*/ 304655 h 923162"/>
              <a:gd name="connsiteX6" fmla="*/ 1181895 w 3110893"/>
              <a:gd name="connsiteY6" fmla="*/ 606580 h 923162"/>
              <a:gd name="connsiteX7" fmla="*/ 1582522 w 3110893"/>
              <a:gd name="connsiteY7" fmla="*/ 550009 h 923162"/>
              <a:gd name="connsiteX8" fmla="*/ 1903524 w 3110893"/>
              <a:gd name="connsiteY8" fmla="*/ 549033 h 923162"/>
              <a:gd name="connsiteX9" fmla="*/ 3110893 w 3110893"/>
              <a:gd name="connsiteY9" fmla="*/ 0 h 92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0893" h="923162">
                <a:moveTo>
                  <a:pt x="3110893" y="0"/>
                </a:moveTo>
                <a:lnTo>
                  <a:pt x="2252780" y="573120"/>
                </a:lnTo>
                <a:cubicBezTo>
                  <a:pt x="3061736" y="665765"/>
                  <a:pt x="2787277" y="904624"/>
                  <a:pt x="1851715" y="922162"/>
                </a:cubicBezTo>
                <a:cubicBezTo>
                  <a:pt x="1734330" y="920194"/>
                  <a:pt x="1627409" y="928626"/>
                  <a:pt x="1499559" y="916258"/>
                </a:cubicBezTo>
                <a:cubicBezTo>
                  <a:pt x="1322966" y="899175"/>
                  <a:pt x="842373" y="891845"/>
                  <a:pt x="1120403" y="678981"/>
                </a:cubicBezTo>
                <a:cubicBezTo>
                  <a:pt x="1027203" y="633119"/>
                  <a:pt x="-10173" y="316722"/>
                  <a:pt x="76" y="304655"/>
                </a:cubicBezTo>
                <a:cubicBezTo>
                  <a:pt x="10325" y="292588"/>
                  <a:pt x="1074867" y="621759"/>
                  <a:pt x="1181895" y="606580"/>
                </a:cubicBezTo>
                <a:cubicBezTo>
                  <a:pt x="1292831" y="567955"/>
                  <a:pt x="1462251" y="559600"/>
                  <a:pt x="1582522" y="550009"/>
                </a:cubicBezTo>
                <a:cubicBezTo>
                  <a:pt x="1688503" y="546240"/>
                  <a:pt x="1796984" y="545911"/>
                  <a:pt x="1903524" y="549033"/>
                </a:cubicBezTo>
                <a:lnTo>
                  <a:pt x="3110893" y="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solidFill>
                <a:schemeClr val="tx1"/>
              </a:solidFill>
              <a:latin typeface="Anime Ace 2.0 BB" pitchFamily="50" charset="0"/>
            </a:endParaRPr>
          </a:p>
          <a:p>
            <a:pPr algn="ctr"/>
            <a:endParaRPr lang="en-US" sz="1100" dirty="0">
              <a:solidFill>
                <a:schemeClr val="tx1"/>
              </a:solidFill>
              <a:latin typeface="Anime Ace 2.0 BB" pitchFamily="50" charset="0"/>
            </a:endParaRPr>
          </a:p>
          <a:p>
            <a:pPr algn="ctr"/>
            <a:endParaRPr lang="en-US" sz="1100" dirty="0" smtClean="0">
              <a:solidFill>
                <a:schemeClr val="tx1"/>
              </a:solidFill>
              <a:latin typeface="Anime Ace 2.0 BB" pitchFamily="50" charset="0"/>
            </a:endParaRPr>
          </a:p>
          <a:p>
            <a:r>
              <a:rPr lang="en-US" sz="1100" dirty="0">
                <a:solidFill>
                  <a:schemeClr val="tx1"/>
                </a:solidFill>
                <a:latin typeface="Anime Ace 2.0 BB" pitchFamily="50" charset="0"/>
              </a:rPr>
              <a:t> </a:t>
            </a:r>
            <a:r>
              <a:rPr lang="en-US" sz="1100" dirty="0" smtClean="0">
                <a:solidFill>
                  <a:schemeClr val="tx1"/>
                </a:solidFill>
                <a:latin typeface="Anime Ace 2.0 BB" pitchFamily="50" charset="0"/>
              </a:rPr>
              <a:t>          transducer</a:t>
            </a:r>
            <a:endParaRPr lang="en-US" sz="1100" dirty="0">
              <a:solidFill>
                <a:schemeClr val="tx1"/>
              </a:solidFill>
              <a:latin typeface="Anime Ace 2.0 BB" pitchFamily="50" charset="0"/>
            </a:endParaRPr>
          </a:p>
        </p:txBody>
      </p:sp>
      <p:grpSp>
        <p:nvGrpSpPr>
          <p:cNvPr id="4" name="Group 3"/>
          <p:cNvGrpSpPr/>
          <p:nvPr/>
        </p:nvGrpSpPr>
        <p:grpSpPr>
          <a:xfrm>
            <a:off x="6689441" y="2560737"/>
            <a:ext cx="2340255" cy="4167649"/>
            <a:chOff x="6689441" y="2560737"/>
            <a:chExt cx="2340255" cy="4167649"/>
          </a:xfrm>
        </p:grpSpPr>
        <p:pic>
          <p:nvPicPr>
            <p:cNvPr id="18" name="Picture 3" descr="C:\Users\TitoAlfaro\Documents\PhDThesis\images\GalaxyS4.jpg"/>
            <p:cNvPicPr>
              <a:picLocks noChangeAspect="1" noChangeArrowheads="1"/>
            </p:cNvPicPr>
            <p:nvPr/>
          </p:nvPicPr>
          <p:blipFill rotWithShape="1">
            <a:blip r:embed="rId7">
              <a:extLst>
                <a:ext uri="{28A0092B-C50C-407E-A947-70E740481C1C}">
                  <a14:useLocalDpi xmlns:a14="http://schemas.microsoft.com/office/drawing/2010/main" val="0"/>
                </a:ext>
              </a:extLst>
            </a:blip>
            <a:srcRect l="22165" r="21682"/>
            <a:stretch/>
          </p:blipFill>
          <p:spPr bwMode="auto">
            <a:xfrm>
              <a:off x="6689441" y="2560737"/>
              <a:ext cx="2340255" cy="416764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9" name="Picture 7" descr="C:\Users\TitoAlfaro\Documents\PhDThesis\images\Screenshot_2014-10-27-16-02-4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5732" y="2938272"/>
              <a:ext cx="1947672" cy="34625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8474740"/>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third user study</a:t>
            </a:r>
            <a:endParaRPr lang="en-US" sz="2000" dirty="0">
              <a:latin typeface="Anime Ace 2.0 BB" pitchFamily="50" charset="0"/>
            </a:endParaRPr>
          </a:p>
        </p:txBody>
      </p:sp>
      <p:graphicFrame>
        <p:nvGraphicFramePr>
          <p:cNvPr id="10" name="Chart 9"/>
          <p:cNvGraphicFramePr/>
          <p:nvPr>
            <p:extLst>
              <p:ext uri="{D42A27DB-BD31-4B8C-83A1-F6EECF244321}">
                <p14:modId xmlns:p14="http://schemas.microsoft.com/office/powerpoint/2010/main" val="621229855"/>
              </p:ext>
            </p:extLst>
          </p:nvPr>
        </p:nvGraphicFramePr>
        <p:xfrm>
          <a:off x="914400" y="1028700"/>
          <a:ext cx="7315200" cy="3200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19175914"/>
              </p:ext>
            </p:extLst>
          </p:nvPr>
        </p:nvGraphicFramePr>
        <p:xfrm>
          <a:off x="1984375" y="4686300"/>
          <a:ext cx="5175250" cy="1417320"/>
        </p:xfrm>
        <a:graphic>
          <a:graphicData uri="http://schemas.openxmlformats.org/drawingml/2006/table">
            <a:tbl>
              <a:tblPr firstRow="1" firstCol="1" bandRow="1">
                <a:tableStyleId>{0505E3EF-67EA-436B-97B2-0124C06EBD24}</a:tableStyleId>
              </a:tblPr>
              <a:tblGrid>
                <a:gridCol w="1611630"/>
                <a:gridCol w="3563620"/>
              </a:tblGrid>
              <a:tr h="365760">
                <a:tc gridSpan="2">
                  <a:txBody>
                    <a:bodyPr/>
                    <a:lstStyle/>
                    <a:p>
                      <a:pPr marL="0" marR="0" algn="ctr">
                        <a:lnSpc>
                          <a:spcPct val="115000"/>
                        </a:lnSpc>
                        <a:spcBef>
                          <a:spcPts val="0"/>
                        </a:spcBef>
                        <a:spcAft>
                          <a:spcPts val="0"/>
                        </a:spcAft>
                      </a:pPr>
                      <a:r>
                        <a:rPr lang="en-US" sz="1600" dirty="0">
                          <a:effectLst/>
                        </a:rPr>
                        <a:t>The wrong responses</a:t>
                      </a:r>
                      <a:endParaRPr lang="en-US" sz="1200" dirty="0">
                        <a:effectLst/>
                        <a:latin typeface="Calibri"/>
                        <a:ea typeface="Times New Roman"/>
                        <a:cs typeface="Times New Roman"/>
                      </a:endParaRPr>
                    </a:p>
                  </a:txBody>
                  <a:tcPr marL="68580" marR="68580" marT="0" marB="0" anchor="ctr"/>
                </a:tc>
                <a:tc hMerge="1">
                  <a:txBody>
                    <a:bodyPr/>
                    <a:lstStyle/>
                    <a:p>
                      <a:endParaRPr lang="en-US"/>
                    </a:p>
                  </a:txBody>
                  <a:tcPr/>
                </a:tc>
              </a:tr>
              <a:tr h="0">
                <a:tc>
                  <a:txBody>
                    <a:bodyPr/>
                    <a:lstStyle/>
                    <a:p>
                      <a:pPr marL="0" marR="0" algn="ctr">
                        <a:lnSpc>
                          <a:spcPct val="115000"/>
                        </a:lnSpc>
                        <a:spcBef>
                          <a:spcPts val="0"/>
                        </a:spcBef>
                        <a:spcAft>
                          <a:spcPts val="0"/>
                        </a:spcAft>
                      </a:pPr>
                      <a:r>
                        <a:rPr lang="en-US" sz="1200">
                          <a:effectLst/>
                        </a:rPr>
                        <a:t>Sensor </a:t>
                      </a:r>
                      <a:endParaRPr lang="en-US" sz="120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a:effectLst/>
                        </a:rPr>
                        <a:t>Response</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Sound</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Wind or weather related</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Pressure</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Has to do with the stairs. Shape, Distance or Materials</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Temperature</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No Idea</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dirty="0">
                          <a:effectLst/>
                        </a:rPr>
                        <a:t>Accelerometer</a:t>
                      </a:r>
                      <a:endParaRPr lang="en-US" sz="1200" dirty="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dirty="0">
                          <a:effectLst/>
                        </a:rPr>
                        <a:t>Screens or Bluish light</a:t>
                      </a:r>
                      <a:endParaRPr lang="en-US" sz="1200" dirty="0">
                        <a:effectLst/>
                        <a:latin typeface="Calibri"/>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329774370"/>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Smell Explorations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Other Studies</a:t>
            </a:r>
            <a:endParaRPr lang="en-US" sz="2000" dirty="0">
              <a:latin typeface="Anime Ace 2.0 BB" pitchFamily="50" charset="0"/>
            </a:endParaRPr>
          </a:p>
        </p:txBody>
      </p:sp>
      <p:sp>
        <p:nvSpPr>
          <p:cNvPr id="13" name="TextBox 12"/>
          <p:cNvSpPr txBox="1"/>
          <p:nvPr/>
        </p:nvSpPr>
        <p:spPr>
          <a:xfrm>
            <a:off x="342900" y="2785838"/>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gaming Scenario</a:t>
            </a:r>
            <a:endParaRPr lang="en-US" sz="1100" dirty="0">
              <a:latin typeface="Anime Ace 2.0 BB" pitchFamily="50" charset="0"/>
            </a:endParaRPr>
          </a:p>
        </p:txBody>
      </p:sp>
      <p:sp>
        <p:nvSpPr>
          <p:cNvPr id="14" name="TextBox 13"/>
          <p:cNvSpPr txBox="1"/>
          <p:nvPr/>
        </p:nvSpPr>
        <p:spPr>
          <a:xfrm>
            <a:off x="342900" y="3857176"/>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Temperature as output</a:t>
            </a:r>
            <a:endParaRPr lang="en-US" sz="1100" dirty="0">
              <a:latin typeface="Anime Ace 2.0 BB" pitchFamily="50" charset="0"/>
            </a:endParaRPr>
          </a:p>
        </p:txBody>
      </p:sp>
    </p:spTree>
    <p:extLst>
      <p:ext uri="{BB962C8B-B14F-4D97-AF65-F5344CB8AC3E}">
        <p14:creationId xmlns:p14="http://schemas.microsoft.com/office/powerpoint/2010/main" val="328679254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943" y="114300"/>
            <a:ext cx="3181257" cy="3181257"/>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629400" y="114300"/>
            <a:ext cx="21717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 off-the-shelf automatic air </a:t>
            </a:r>
            <a:r>
              <a:rPr lang="en-US" sz="1100" dirty="0">
                <a:latin typeface="Anime Ace 2.0 BB" pitchFamily="50" charset="0"/>
              </a:rPr>
              <a:t>freshener Is modified to respond to the </a:t>
            </a:r>
            <a:r>
              <a:rPr lang="en-US" sz="1100" dirty="0" err="1">
                <a:latin typeface="Anime Ace 2.0 BB" pitchFamily="50" charset="0"/>
              </a:rPr>
              <a:t>foodcam</a:t>
            </a:r>
            <a:r>
              <a:rPr lang="en-US" sz="1100" dirty="0">
                <a:latin typeface="Anime Ace 2.0 BB" pitchFamily="50" charset="0"/>
              </a:rPr>
              <a:t> feed</a:t>
            </a:r>
          </a:p>
          <a:p>
            <a:endParaRPr lang="en-US" sz="1100" dirty="0">
              <a:latin typeface="Anime Ace 2.0 BB" pitchFamily="50" charset="0"/>
            </a:endParaRPr>
          </a:p>
        </p:txBody>
      </p:sp>
      <p:sp>
        <p:nvSpPr>
          <p:cNvPr id="5" name="TextBox 4"/>
          <p:cNvSpPr txBox="1"/>
          <p:nvPr/>
        </p:nvSpPr>
        <p:spPr>
          <a:xfrm>
            <a:off x="190334" y="1006614"/>
            <a:ext cx="2591131"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a:t>
            </a:r>
          </a:p>
          <a:p>
            <a:pPr algn="ctr"/>
            <a:r>
              <a:rPr lang="en-US" sz="2000" dirty="0" err="1" smtClean="0">
                <a:latin typeface="Anime Ace 2.0 BB" pitchFamily="50" charset="0"/>
              </a:rPr>
              <a:t>foodcam</a:t>
            </a:r>
            <a:endParaRPr lang="en-US" sz="2000" dirty="0">
              <a:latin typeface="Anime Ace 2.0 BB" pitchFamily="50" charset="0"/>
            </a:endParaRPr>
          </a:p>
        </p:txBody>
      </p:sp>
      <p:pic>
        <p:nvPicPr>
          <p:cNvPr id="2050" name="Picture 2" descr="C:\Users\TitoAlfaro\Documents\PhDThesis\images\20141028_10111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102" t="19506" b="26826"/>
          <a:stretch/>
        </p:blipFill>
        <p:spPr bwMode="auto">
          <a:xfrm rot="5400000">
            <a:off x="2424559" y="4008324"/>
            <a:ext cx="3341131" cy="220836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1" name="Picture 3" descr="C:\Users\TitoAlfaro\Documents\PhDThesis\images\airwick (1).jpg"/>
          <p:cNvPicPr>
            <a:picLocks noChangeAspect="1" noChangeArrowheads="1"/>
          </p:cNvPicPr>
          <p:nvPr/>
        </p:nvPicPr>
        <p:blipFill rotWithShape="1">
          <a:blip r:embed="rId5">
            <a:extLst>
              <a:ext uri="{28A0092B-C50C-407E-A947-70E740481C1C}">
                <a14:useLocalDpi xmlns:a14="http://schemas.microsoft.com/office/drawing/2010/main" val="0"/>
              </a:ext>
            </a:extLst>
          </a:blip>
          <a:srcRect l="14139" r="43094"/>
          <a:stretch/>
        </p:blipFill>
        <p:spPr bwMode="auto">
          <a:xfrm>
            <a:off x="5771072" y="4000500"/>
            <a:ext cx="1173192" cy="2743200"/>
          </a:xfrm>
          <a:prstGeom prst="rect">
            <a:avLst/>
          </a:prstGeom>
          <a:noFill/>
          <a:extLst>
            <a:ext uri="{909E8E84-426E-40DD-AFC4-6F175D3DCCD1}">
              <a14:hiddenFill xmlns:a14="http://schemas.microsoft.com/office/drawing/2010/main">
                <a:solidFill>
                  <a:srgbClr val="FFFFFF"/>
                </a:solidFill>
              </a14:hiddenFill>
            </a:ext>
          </a:extLst>
        </p:spPr>
      </p:pic>
      <p:sp>
        <p:nvSpPr>
          <p:cNvPr id="15" name="Cloud 14"/>
          <p:cNvSpPr/>
          <p:nvPr/>
        </p:nvSpPr>
        <p:spPr>
          <a:xfrm>
            <a:off x="6472372" y="4798443"/>
            <a:ext cx="314056" cy="22840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p:cNvSpPr/>
          <p:nvPr/>
        </p:nvSpPr>
        <p:spPr>
          <a:xfrm>
            <a:off x="6721301" y="4870262"/>
            <a:ext cx="522731" cy="38016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12"/>
          <p:cNvSpPr/>
          <p:nvPr/>
        </p:nvSpPr>
        <p:spPr>
          <a:xfrm>
            <a:off x="7244032" y="4725012"/>
            <a:ext cx="756968" cy="55052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p:cNvSpPr/>
          <p:nvPr/>
        </p:nvSpPr>
        <p:spPr>
          <a:xfrm>
            <a:off x="7677406" y="3966155"/>
            <a:ext cx="1127992" cy="1029055"/>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41834 w 43256"/>
              <a:gd name="connsiteY8" fmla="*/ 15213 h 43219"/>
              <a:gd name="connsiteX9" fmla="*/ 40386 w 43256"/>
              <a:gd name="connsiteY9" fmla="*/ 1788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41834 w 43256"/>
              <a:gd name="connsiteY8" fmla="*/ 15213 h 43219"/>
              <a:gd name="connsiteX9" fmla="*/ 40386 w 43256"/>
              <a:gd name="connsiteY9" fmla="*/ 1788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 name="connsiteX0" fmla="*/ 3936 w 42286"/>
              <a:gd name="connsiteY0" fmla="*/ 14229 h 43219"/>
              <a:gd name="connsiteX1" fmla="*/ 5659 w 42286"/>
              <a:gd name="connsiteY1" fmla="*/ 6766 h 43219"/>
              <a:gd name="connsiteX2" fmla="*/ 14041 w 42286"/>
              <a:gd name="connsiteY2" fmla="*/ 5061 h 43219"/>
              <a:gd name="connsiteX3" fmla="*/ 22492 w 42286"/>
              <a:gd name="connsiteY3" fmla="*/ 3291 h 43219"/>
              <a:gd name="connsiteX4" fmla="*/ 25785 w 42286"/>
              <a:gd name="connsiteY4" fmla="*/ 59 h 43219"/>
              <a:gd name="connsiteX5" fmla="*/ 29869 w 42286"/>
              <a:gd name="connsiteY5" fmla="*/ 2340 h 43219"/>
              <a:gd name="connsiteX6" fmla="*/ 35499 w 42286"/>
              <a:gd name="connsiteY6" fmla="*/ 549 h 43219"/>
              <a:gd name="connsiteX7" fmla="*/ 38354 w 42286"/>
              <a:gd name="connsiteY7" fmla="*/ 5435 h 43219"/>
              <a:gd name="connsiteX8" fmla="*/ 42018 w 42286"/>
              <a:gd name="connsiteY8" fmla="*/ 10177 h 43219"/>
              <a:gd name="connsiteX9" fmla="*/ 41854 w 42286"/>
              <a:gd name="connsiteY9" fmla="*/ 15319 h 43219"/>
              <a:gd name="connsiteX10" fmla="*/ 37440 w 42286"/>
              <a:gd name="connsiteY10" fmla="*/ 30063 h 43219"/>
              <a:gd name="connsiteX11" fmla="*/ 35431 w 42286"/>
              <a:gd name="connsiteY11" fmla="*/ 35960 h 43219"/>
              <a:gd name="connsiteX12" fmla="*/ 28591 w 42286"/>
              <a:gd name="connsiteY12" fmla="*/ 36674 h 43219"/>
              <a:gd name="connsiteX13" fmla="*/ 23703 w 42286"/>
              <a:gd name="connsiteY13" fmla="*/ 42965 h 43219"/>
              <a:gd name="connsiteX14" fmla="*/ 16516 w 42286"/>
              <a:gd name="connsiteY14" fmla="*/ 39125 h 43219"/>
              <a:gd name="connsiteX15" fmla="*/ 5840 w 42286"/>
              <a:gd name="connsiteY15" fmla="*/ 35331 h 43219"/>
              <a:gd name="connsiteX16" fmla="*/ 1146 w 42286"/>
              <a:gd name="connsiteY16" fmla="*/ 31109 h 43219"/>
              <a:gd name="connsiteX17" fmla="*/ 2149 w 42286"/>
              <a:gd name="connsiteY17" fmla="*/ 25410 h 43219"/>
              <a:gd name="connsiteX18" fmla="*/ 31 w 42286"/>
              <a:gd name="connsiteY18" fmla="*/ 19563 h 43219"/>
              <a:gd name="connsiteX19" fmla="*/ 3899 w 42286"/>
              <a:gd name="connsiteY19" fmla="*/ 14366 h 43219"/>
              <a:gd name="connsiteX20" fmla="*/ 3936 w 42286"/>
              <a:gd name="connsiteY20" fmla="*/ 14229 h 43219"/>
              <a:gd name="connsiteX0" fmla="*/ 4729 w 42286"/>
              <a:gd name="connsiteY0" fmla="*/ 26036 h 43219"/>
              <a:gd name="connsiteX1" fmla="*/ 2196 w 42286"/>
              <a:gd name="connsiteY1" fmla="*/ 25239 h 43219"/>
              <a:gd name="connsiteX2" fmla="*/ 6964 w 42286"/>
              <a:gd name="connsiteY2" fmla="*/ 34758 h 43219"/>
              <a:gd name="connsiteX3" fmla="*/ 5856 w 42286"/>
              <a:gd name="connsiteY3" fmla="*/ 35139 h 43219"/>
              <a:gd name="connsiteX4" fmla="*/ 16514 w 42286"/>
              <a:gd name="connsiteY4" fmla="*/ 38949 h 43219"/>
              <a:gd name="connsiteX5" fmla="*/ 15846 w 42286"/>
              <a:gd name="connsiteY5" fmla="*/ 37209 h 43219"/>
              <a:gd name="connsiteX6" fmla="*/ 28863 w 42286"/>
              <a:gd name="connsiteY6" fmla="*/ 34610 h 43219"/>
              <a:gd name="connsiteX7" fmla="*/ 28596 w 42286"/>
              <a:gd name="connsiteY7" fmla="*/ 36519 h 43219"/>
              <a:gd name="connsiteX8" fmla="*/ 41834 w 42286"/>
              <a:gd name="connsiteY8" fmla="*/ 15213 h 43219"/>
              <a:gd name="connsiteX9" fmla="*/ 40386 w 42286"/>
              <a:gd name="connsiteY9" fmla="*/ 17889 h 43219"/>
              <a:gd name="connsiteX10" fmla="*/ 38360 w 42286"/>
              <a:gd name="connsiteY10" fmla="*/ 5285 h 43219"/>
              <a:gd name="connsiteX11" fmla="*/ 38436 w 42286"/>
              <a:gd name="connsiteY11" fmla="*/ 6549 h 43219"/>
              <a:gd name="connsiteX12" fmla="*/ 29114 w 42286"/>
              <a:gd name="connsiteY12" fmla="*/ 3811 h 43219"/>
              <a:gd name="connsiteX13" fmla="*/ 29856 w 42286"/>
              <a:gd name="connsiteY13" fmla="*/ 2199 h 43219"/>
              <a:gd name="connsiteX14" fmla="*/ 22177 w 42286"/>
              <a:gd name="connsiteY14" fmla="*/ 4579 h 43219"/>
              <a:gd name="connsiteX15" fmla="*/ 22536 w 42286"/>
              <a:gd name="connsiteY15" fmla="*/ 3189 h 43219"/>
              <a:gd name="connsiteX16" fmla="*/ 14036 w 42286"/>
              <a:gd name="connsiteY16" fmla="*/ 5051 h 43219"/>
              <a:gd name="connsiteX17" fmla="*/ 15336 w 42286"/>
              <a:gd name="connsiteY17" fmla="*/ 6399 h 43219"/>
              <a:gd name="connsiteX18" fmla="*/ 4163 w 42286"/>
              <a:gd name="connsiteY18" fmla="*/ 15648 h 43219"/>
              <a:gd name="connsiteX19" fmla="*/ 3936 w 42286"/>
              <a:gd name="connsiteY19" fmla="*/ 14229 h 43219"/>
              <a:gd name="connsiteX0" fmla="*/ 3936 w 42286"/>
              <a:gd name="connsiteY0" fmla="*/ 14229 h 43219"/>
              <a:gd name="connsiteX1" fmla="*/ 5659 w 42286"/>
              <a:gd name="connsiteY1" fmla="*/ 6766 h 43219"/>
              <a:gd name="connsiteX2" fmla="*/ 14041 w 42286"/>
              <a:gd name="connsiteY2" fmla="*/ 5061 h 43219"/>
              <a:gd name="connsiteX3" fmla="*/ 22492 w 42286"/>
              <a:gd name="connsiteY3" fmla="*/ 3291 h 43219"/>
              <a:gd name="connsiteX4" fmla="*/ 25785 w 42286"/>
              <a:gd name="connsiteY4" fmla="*/ 59 h 43219"/>
              <a:gd name="connsiteX5" fmla="*/ 29869 w 42286"/>
              <a:gd name="connsiteY5" fmla="*/ 2340 h 43219"/>
              <a:gd name="connsiteX6" fmla="*/ 35499 w 42286"/>
              <a:gd name="connsiteY6" fmla="*/ 549 h 43219"/>
              <a:gd name="connsiteX7" fmla="*/ 38354 w 42286"/>
              <a:gd name="connsiteY7" fmla="*/ 5435 h 43219"/>
              <a:gd name="connsiteX8" fmla="*/ 42018 w 42286"/>
              <a:gd name="connsiteY8" fmla="*/ 10177 h 43219"/>
              <a:gd name="connsiteX9" fmla="*/ 41854 w 42286"/>
              <a:gd name="connsiteY9" fmla="*/ 15319 h 43219"/>
              <a:gd name="connsiteX10" fmla="*/ 37440 w 42286"/>
              <a:gd name="connsiteY10" fmla="*/ 30063 h 43219"/>
              <a:gd name="connsiteX11" fmla="*/ 35431 w 42286"/>
              <a:gd name="connsiteY11" fmla="*/ 35960 h 43219"/>
              <a:gd name="connsiteX12" fmla="*/ 28591 w 42286"/>
              <a:gd name="connsiteY12" fmla="*/ 36674 h 43219"/>
              <a:gd name="connsiteX13" fmla="*/ 23703 w 42286"/>
              <a:gd name="connsiteY13" fmla="*/ 42965 h 43219"/>
              <a:gd name="connsiteX14" fmla="*/ 16516 w 42286"/>
              <a:gd name="connsiteY14" fmla="*/ 39125 h 43219"/>
              <a:gd name="connsiteX15" fmla="*/ 5840 w 42286"/>
              <a:gd name="connsiteY15" fmla="*/ 35331 h 43219"/>
              <a:gd name="connsiteX16" fmla="*/ 1146 w 42286"/>
              <a:gd name="connsiteY16" fmla="*/ 31109 h 43219"/>
              <a:gd name="connsiteX17" fmla="*/ 2149 w 42286"/>
              <a:gd name="connsiteY17" fmla="*/ 25410 h 43219"/>
              <a:gd name="connsiteX18" fmla="*/ 31 w 42286"/>
              <a:gd name="connsiteY18" fmla="*/ 19563 h 43219"/>
              <a:gd name="connsiteX19" fmla="*/ 3899 w 42286"/>
              <a:gd name="connsiteY19" fmla="*/ 14366 h 43219"/>
              <a:gd name="connsiteX20" fmla="*/ 3936 w 42286"/>
              <a:gd name="connsiteY20" fmla="*/ 14229 h 43219"/>
              <a:gd name="connsiteX0" fmla="*/ 4729 w 42286"/>
              <a:gd name="connsiteY0" fmla="*/ 26036 h 43219"/>
              <a:gd name="connsiteX1" fmla="*/ 2196 w 42286"/>
              <a:gd name="connsiteY1" fmla="*/ 25239 h 43219"/>
              <a:gd name="connsiteX2" fmla="*/ 6964 w 42286"/>
              <a:gd name="connsiteY2" fmla="*/ 34758 h 43219"/>
              <a:gd name="connsiteX3" fmla="*/ 5856 w 42286"/>
              <a:gd name="connsiteY3" fmla="*/ 35139 h 43219"/>
              <a:gd name="connsiteX4" fmla="*/ 16514 w 42286"/>
              <a:gd name="connsiteY4" fmla="*/ 38949 h 43219"/>
              <a:gd name="connsiteX5" fmla="*/ 15846 w 42286"/>
              <a:gd name="connsiteY5" fmla="*/ 37209 h 43219"/>
              <a:gd name="connsiteX6" fmla="*/ 28863 w 42286"/>
              <a:gd name="connsiteY6" fmla="*/ 34610 h 43219"/>
              <a:gd name="connsiteX7" fmla="*/ 28596 w 42286"/>
              <a:gd name="connsiteY7" fmla="*/ 36519 h 43219"/>
              <a:gd name="connsiteX8" fmla="*/ 41834 w 42286"/>
              <a:gd name="connsiteY8" fmla="*/ 15213 h 43219"/>
              <a:gd name="connsiteX9" fmla="*/ 40386 w 42286"/>
              <a:gd name="connsiteY9" fmla="*/ 17889 h 43219"/>
              <a:gd name="connsiteX10" fmla="*/ 38360 w 42286"/>
              <a:gd name="connsiteY10" fmla="*/ 5285 h 43219"/>
              <a:gd name="connsiteX11" fmla="*/ 38436 w 42286"/>
              <a:gd name="connsiteY11" fmla="*/ 6549 h 43219"/>
              <a:gd name="connsiteX12" fmla="*/ 29114 w 42286"/>
              <a:gd name="connsiteY12" fmla="*/ 3811 h 43219"/>
              <a:gd name="connsiteX13" fmla="*/ 29856 w 42286"/>
              <a:gd name="connsiteY13" fmla="*/ 2199 h 43219"/>
              <a:gd name="connsiteX14" fmla="*/ 22177 w 42286"/>
              <a:gd name="connsiteY14" fmla="*/ 4579 h 43219"/>
              <a:gd name="connsiteX15" fmla="*/ 22536 w 42286"/>
              <a:gd name="connsiteY15" fmla="*/ 3189 h 43219"/>
              <a:gd name="connsiteX16" fmla="*/ 14036 w 42286"/>
              <a:gd name="connsiteY16" fmla="*/ 5051 h 43219"/>
              <a:gd name="connsiteX17" fmla="*/ 15336 w 42286"/>
              <a:gd name="connsiteY17" fmla="*/ 6399 h 43219"/>
              <a:gd name="connsiteX18" fmla="*/ 4163 w 42286"/>
              <a:gd name="connsiteY18" fmla="*/ 15648 h 43219"/>
              <a:gd name="connsiteX19" fmla="*/ 3936 w 42286"/>
              <a:gd name="connsiteY19" fmla="*/ 14229 h 43219"/>
              <a:gd name="connsiteX0" fmla="*/ 3936 w 41860"/>
              <a:gd name="connsiteY0" fmla="*/ 14229 h 43219"/>
              <a:gd name="connsiteX1" fmla="*/ 5659 w 41860"/>
              <a:gd name="connsiteY1" fmla="*/ 6766 h 43219"/>
              <a:gd name="connsiteX2" fmla="*/ 14041 w 41860"/>
              <a:gd name="connsiteY2" fmla="*/ 5061 h 43219"/>
              <a:gd name="connsiteX3" fmla="*/ 22492 w 41860"/>
              <a:gd name="connsiteY3" fmla="*/ 3291 h 43219"/>
              <a:gd name="connsiteX4" fmla="*/ 25785 w 41860"/>
              <a:gd name="connsiteY4" fmla="*/ 59 h 43219"/>
              <a:gd name="connsiteX5" fmla="*/ 29869 w 41860"/>
              <a:gd name="connsiteY5" fmla="*/ 2340 h 43219"/>
              <a:gd name="connsiteX6" fmla="*/ 35499 w 41860"/>
              <a:gd name="connsiteY6" fmla="*/ 549 h 43219"/>
              <a:gd name="connsiteX7" fmla="*/ 38354 w 41860"/>
              <a:gd name="connsiteY7" fmla="*/ 5435 h 43219"/>
              <a:gd name="connsiteX8" fmla="*/ 41854 w 41860"/>
              <a:gd name="connsiteY8" fmla="*/ 15319 h 43219"/>
              <a:gd name="connsiteX9" fmla="*/ 37440 w 41860"/>
              <a:gd name="connsiteY9" fmla="*/ 30063 h 43219"/>
              <a:gd name="connsiteX10" fmla="*/ 35431 w 41860"/>
              <a:gd name="connsiteY10" fmla="*/ 35960 h 43219"/>
              <a:gd name="connsiteX11" fmla="*/ 28591 w 41860"/>
              <a:gd name="connsiteY11" fmla="*/ 36674 h 43219"/>
              <a:gd name="connsiteX12" fmla="*/ 23703 w 41860"/>
              <a:gd name="connsiteY12" fmla="*/ 42965 h 43219"/>
              <a:gd name="connsiteX13" fmla="*/ 16516 w 41860"/>
              <a:gd name="connsiteY13" fmla="*/ 39125 h 43219"/>
              <a:gd name="connsiteX14" fmla="*/ 5840 w 41860"/>
              <a:gd name="connsiteY14" fmla="*/ 35331 h 43219"/>
              <a:gd name="connsiteX15" fmla="*/ 1146 w 41860"/>
              <a:gd name="connsiteY15" fmla="*/ 31109 h 43219"/>
              <a:gd name="connsiteX16" fmla="*/ 2149 w 41860"/>
              <a:gd name="connsiteY16" fmla="*/ 25410 h 43219"/>
              <a:gd name="connsiteX17" fmla="*/ 31 w 41860"/>
              <a:gd name="connsiteY17" fmla="*/ 19563 h 43219"/>
              <a:gd name="connsiteX18" fmla="*/ 3899 w 41860"/>
              <a:gd name="connsiteY18" fmla="*/ 14366 h 43219"/>
              <a:gd name="connsiteX19" fmla="*/ 3936 w 41860"/>
              <a:gd name="connsiteY19" fmla="*/ 14229 h 43219"/>
              <a:gd name="connsiteX0" fmla="*/ 4729 w 41860"/>
              <a:gd name="connsiteY0" fmla="*/ 26036 h 43219"/>
              <a:gd name="connsiteX1" fmla="*/ 2196 w 41860"/>
              <a:gd name="connsiteY1" fmla="*/ 25239 h 43219"/>
              <a:gd name="connsiteX2" fmla="*/ 6964 w 41860"/>
              <a:gd name="connsiteY2" fmla="*/ 34758 h 43219"/>
              <a:gd name="connsiteX3" fmla="*/ 5856 w 41860"/>
              <a:gd name="connsiteY3" fmla="*/ 35139 h 43219"/>
              <a:gd name="connsiteX4" fmla="*/ 16514 w 41860"/>
              <a:gd name="connsiteY4" fmla="*/ 38949 h 43219"/>
              <a:gd name="connsiteX5" fmla="*/ 15846 w 41860"/>
              <a:gd name="connsiteY5" fmla="*/ 37209 h 43219"/>
              <a:gd name="connsiteX6" fmla="*/ 28863 w 41860"/>
              <a:gd name="connsiteY6" fmla="*/ 34610 h 43219"/>
              <a:gd name="connsiteX7" fmla="*/ 28596 w 41860"/>
              <a:gd name="connsiteY7" fmla="*/ 36519 h 43219"/>
              <a:gd name="connsiteX8" fmla="*/ 41834 w 41860"/>
              <a:gd name="connsiteY8" fmla="*/ 15213 h 43219"/>
              <a:gd name="connsiteX9" fmla="*/ 40386 w 41860"/>
              <a:gd name="connsiteY9" fmla="*/ 17889 h 43219"/>
              <a:gd name="connsiteX10" fmla="*/ 38360 w 41860"/>
              <a:gd name="connsiteY10" fmla="*/ 5285 h 43219"/>
              <a:gd name="connsiteX11" fmla="*/ 38436 w 41860"/>
              <a:gd name="connsiteY11" fmla="*/ 6549 h 43219"/>
              <a:gd name="connsiteX12" fmla="*/ 29114 w 41860"/>
              <a:gd name="connsiteY12" fmla="*/ 3811 h 43219"/>
              <a:gd name="connsiteX13" fmla="*/ 29856 w 41860"/>
              <a:gd name="connsiteY13" fmla="*/ 2199 h 43219"/>
              <a:gd name="connsiteX14" fmla="*/ 22177 w 41860"/>
              <a:gd name="connsiteY14" fmla="*/ 4579 h 43219"/>
              <a:gd name="connsiteX15" fmla="*/ 22536 w 41860"/>
              <a:gd name="connsiteY15" fmla="*/ 3189 h 43219"/>
              <a:gd name="connsiteX16" fmla="*/ 14036 w 41860"/>
              <a:gd name="connsiteY16" fmla="*/ 5051 h 43219"/>
              <a:gd name="connsiteX17" fmla="*/ 15336 w 41860"/>
              <a:gd name="connsiteY17" fmla="*/ 6399 h 43219"/>
              <a:gd name="connsiteX18" fmla="*/ 4163 w 41860"/>
              <a:gd name="connsiteY18" fmla="*/ 15648 h 43219"/>
              <a:gd name="connsiteX19" fmla="*/ 3936 w 41860"/>
              <a:gd name="connsiteY19" fmla="*/ 14229 h 43219"/>
              <a:gd name="connsiteX0" fmla="*/ 3936 w 41860"/>
              <a:gd name="connsiteY0" fmla="*/ 14229 h 43219"/>
              <a:gd name="connsiteX1" fmla="*/ 5659 w 41860"/>
              <a:gd name="connsiteY1" fmla="*/ 6766 h 43219"/>
              <a:gd name="connsiteX2" fmla="*/ 14041 w 41860"/>
              <a:gd name="connsiteY2" fmla="*/ 5061 h 43219"/>
              <a:gd name="connsiteX3" fmla="*/ 22492 w 41860"/>
              <a:gd name="connsiteY3" fmla="*/ 3291 h 43219"/>
              <a:gd name="connsiteX4" fmla="*/ 25785 w 41860"/>
              <a:gd name="connsiteY4" fmla="*/ 59 h 43219"/>
              <a:gd name="connsiteX5" fmla="*/ 29869 w 41860"/>
              <a:gd name="connsiteY5" fmla="*/ 2340 h 43219"/>
              <a:gd name="connsiteX6" fmla="*/ 35499 w 41860"/>
              <a:gd name="connsiteY6" fmla="*/ 549 h 43219"/>
              <a:gd name="connsiteX7" fmla="*/ 38354 w 41860"/>
              <a:gd name="connsiteY7" fmla="*/ 5435 h 43219"/>
              <a:gd name="connsiteX8" fmla="*/ 41854 w 41860"/>
              <a:gd name="connsiteY8" fmla="*/ 15319 h 43219"/>
              <a:gd name="connsiteX9" fmla="*/ 37440 w 41860"/>
              <a:gd name="connsiteY9" fmla="*/ 30063 h 43219"/>
              <a:gd name="connsiteX10" fmla="*/ 35431 w 41860"/>
              <a:gd name="connsiteY10" fmla="*/ 35960 h 43219"/>
              <a:gd name="connsiteX11" fmla="*/ 28591 w 41860"/>
              <a:gd name="connsiteY11" fmla="*/ 36674 h 43219"/>
              <a:gd name="connsiteX12" fmla="*/ 23703 w 41860"/>
              <a:gd name="connsiteY12" fmla="*/ 42965 h 43219"/>
              <a:gd name="connsiteX13" fmla="*/ 16516 w 41860"/>
              <a:gd name="connsiteY13" fmla="*/ 39125 h 43219"/>
              <a:gd name="connsiteX14" fmla="*/ 5840 w 41860"/>
              <a:gd name="connsiteY14" fmla="*/ 35331 h 43219"/>
              <a:gd name="connsiteX15" fmla="*/ 1146 w 41860"/>
              <a:gd name="connsiteY15" fmla="*/ 31109 h 43219"/>
              <a:gd name="connsiteX16" fmla="*/ 2149 w 41860"/>
              <a:gd name="connsiteY16" fmla="*/ 25410 h 43219"/>
              <a:gd name="connsiteX17" fmla="*/ 31 w 41860"/>
              <a:gd name="connsiteY17" fmla="*/ 19563 h 43219"/>
              <a:gd name="connsiteX18" fmla="*/ 3899 w 41860"/>
              <a:gd name="connsiteY18" fmla="*/ 14366 h 43219"/>
              <a:gd name="connsiteX19" fmla="*/ 3936 w 41860"/>
              <a:gd name="connsiteY19" fmla="*/ 14229 h 43219"/>
              <a:gd name="connsiteX0" fmla="*/ 4729 w 41860"/>
              <a:gd name="connsiteY0" fmla="*/ 26036 h 43219"/>
              <a:gd name="connsiteX1" fmla="*/ 2196 w 41860"/>
              <a:gd name="connsiteY1" fmla="*/ 25239 h 43219"/>
              <a:gd name="connsiteX2" fmla="*/ 6964 w 41860"/>
              <a:gd name="connsiteY2" fmla="*/ 34758 h 43219"/>
              <a:gd name="connsiteX3" fmla="*/ 5856 w 41860"/>
              <a:gd name="connsiteY3" fmla="*/ 35139 h 43219"/>
              <a:gd name="connsiteX4" fmla="*/ 16514 w 41860"/>
              <a:gd name="connsiteY4" fmla="*/ 38949 h 43219"/>
              <a:gd name="connsiteX5" fmla="*/ 15846 w 41860"/>
              <a:gd name="connsiteY5" fmla="*/ 37209 h 43219"/>
              <a:gd name="connsiteX6" fmla="*/ 28863 w 41860"/>
              <a:gd name="connsiteY6" fmla="*/ 34610 h 43219"/>
              <a:gd name="connsiteX7" fmla="*/ 28596 w 41860"/>
              <a:gd name="connsiteY7" fmla="*/ 36519 h 43219"/>
              <a:gd name="connsiteX8" fmla="*/ 38360 w 41860"/>
              <a:gd name="connsiteY8" fmla="*/ 5285 h 43219"/>
              <a:gd name="connsiteX9" fmla="*/ 38436 w 41860"/>
              <a:gd name="connsiteY9" fmla="*/ 6549 h 43219"/>
              <a:gd name="connsiteX10" fmla="*/ 29114 w 41860"/>
              <a:gd name="connsiteY10" fmla="*/ 3811 h 43219"/>
              <a:gd name="connsiteX11" fmla="*/ 29856 w 41860"/>
              <a:gd name="connsiteY11" fmla="*/ 2199 h 43219"/>
              <a:gd name="connsiteX12" fmla="*/ 22177 w 41860"/>
              <a:gd name="connsiteY12" fmla="*/ 4579 h 43219"/>
              <a:gd name="connsiteX13" fmla="*/ 22536 w 41860"/>
              <a:gd name="connsiteY13" fmla="*/ 3189 h 43219"/>
              <a:gd name="connsiteX14" fmla="*/ 14036 w 41860"/>
              <a:gd name="connsiteY14" fmla="*/ 5051 h 43219"/>
              <a:gd name="connsiteX15" fmla="*/ 15336 w 41860"/>
              <a:gd name="connsiteY15" fmla="*/ 6399 h 43219"/>
              <a:gd name="connsiteX16" fmla="*/ 4163 w 41860"/>
              <a:gd name="connsiteY16" fmla="*/ 15648 h 43219"/>
              <a:gd name="connsiteX17" fmla="*/ 3936 w 41860"/>
              <a:gd name="connsiteY17" fmla="*/ 14229 h 43219"/>
              <a:gd name="connsiteX0" fmla="*/ 3936 w 38436"/>
              <a:gd name="connsiteY0" fmla="*/ 14229 h 43219"/>
              <a:gd name="connsiteX1" fmla="*/ 5659 w 38436"/>
              <a:gd name="connsiteY1" fmla="*/ 6766 h 43219"/>
              <a:gd name="connsiteX2" fmla="*/ 14041 w 38436"/>
              <a:gd name="connsiteY2" fmla="*/ 5061 h 43219"/>
              <a:gd name="connsiteX3" fmla="*/ 22492 w 38436"/>
              <a:gd name="connsiteY3" fmla="*/ 3291 h 43219"/>
              <a:gd name="connsiteX4" fmla="*/ 25785 w 38436"/>
              <a:gd name="connsiteY4" fmla="*/ 59 h 43219"/>
              <a:gd name="connsiteX5" fmla="*/ 29869 w 38436"/>
              <a:gd name="connsiteY5" fmla="*/ 2340 h 43219"/>
              <a:gd name="connsiteX6" fmla="*/ 35499 w 38436"/>
              <a:gd name="connsiteY6" fmla="*/ 549 h 43219"/>
              <a:gd name="connsiteX7" fmla="*/ 38354 w 38436"/>
              <a:gd name="connsiteY7" fmla="*/ 5435 h 43219"/>
              <a:gd name="connsiteX8" fmla="*/ 37440 w 38436"/>
              <a:gd name="connsiteY8" fmla="*/ 30063 h 43219"/>
              <a:gd name="connsiteX9" fmla="*/ 35431 w 38436"/>
              <a:gd name="connsiteY9" fmla="*/ 35960 h 43219"/>
              <a:gd name="connsiteX10" fmla="*/ 28591 w 38436"/>
              <a:gd name="connsiteY10" fmla="*/ 36674 h 43219"/>
              <a:gd name="connsiteX11" fmla="*/ 23703 w 38436"/>
              <a:gd name="connsiteY11" fmla="*/ 42965 h 43219"/>
              <a:gd name="connsiteX12" fmla="*/ 16516 w 38436"/>
              <a:gd name="connsiteY12" fmla="*/ 39125 h 43219"/>
              <a:gd name="connsiteX13" fmla="*/ 5840 w 38436"/>
              <a:gd name="connsiteY13" fmla="*/ 35331 h 43219"/>
              <a:gd name="connsiteX14" fmla="*/ 1146 w 38436"/>
              <a:gd name="connsiteY14" fmla="*/ 31109 h 43219"/>
              <a:gd name="connsiteX15" fmla="*/ 2149 w 38436"/>
              <a:gd name="connsiteY15" fmla="*/ 25410 h 43219"/>
              <a:gd name="connsiteX16" fmla="*/ 31 w 38436"/>
              <a:gd name="connsiteY16" fmla="*/ 19563 h 43219"/>
              <a:gd name="connsiteX17" fmla="*/ 3899 w 38436"/>
              <a:gd name="connsiteY17" fmla="*/ 14366 h 43219"/>
              <a:gd name="connsiteX18" fmla="*/ 3936 w 38436"/>
              <a:gd name="connsiteY18" fmla="*/ 14229 h 43219"/>
              <a:gd name="connsiteX0" fmla="*/ 4729 w 38436"/>
              <a:gd name="connsiteY0" fmla="*/ 26036 h 43219"/>
              <a:gd name="connsiteX1" fmla="*/ 2196 w 38436"/>
              <a:gd name="connsiteY1" fmla="*/ 25239 h 43219"/>
              <a:gd name="connsiteX2" fmla="*/ 6964 w 38436"/>
              <a:gd name="connsiteY2" fmla="*/ 34758 h 43219"/>
              <a:gd name="connsiteX3" fmla="*/ 5856 w 38436"/>
              <a:gd name="connsiteY3" fmla="*/ 35139 h 43219"/>
              <a:gd name="connsiteX4" fmla="*/ 16514 w 38436"/>
              <a:gd name="connsiteY4" fmla="*/ 38949 h 43219"/>
              <a:gd name="connsiteX5" fmla="*/ 15846 w 38436"/>
              <a:gd name="connsiteY5" fmla="*/ 37209 h 43219"/>
              <a:gd name="connsiteX6" fmla="*/ 28863 w 38436"/>
              <a:gd name="connsiteY6" fmla="*/ 34610 h 43219"/>
              <a:gd name="connsiteX7" fmla="*/ 28596 w 38436"/>
              <a:gd name="connsiteY7" fmla="*/ 36519 h 43219"/>
              <a:gd name="connsiteX8" fmla="*/ 38360 w 38436"/>
              <a:gd name="connsiteY8" fmla="*/ 5285 h 43219"/>
              <a:gd name="connsiteX9" fmla="*/ 38436 w 38436"/>
              <a:gd name="connsiteY9" fmla="*/ 6549 h 43219"/>
              <a:gd name="connsiteX10" fmla="*/ 29114 w 38436"/>
              <a:gd name="connsiteY10" fmla="*/ 3811 h 43219"/>
              <a:gd name="connsiteX11" fmla="*/ 29856 w 38436"/>
              <a:gd name="connsiteY11" fmla="*/ 2199 h 43219"/>
              <a:gd name="connsiteX12" fmla="*/ 22177 w 38436"/>
              <a:gd name="connsiteY12" fmla="*/ 4579 h 43219"/>
              <a:gd name="connsiteX13" fmla="*/ 22536 w 38436"/>
              <a:gd name="connsiteY13" fmla="*/ 3189 h 43219"/>
              <a:gd name="connsiteX14" fmla="*/ 14036 w 38436"/>
              <a:gd name="connsiteY14" fmla="*/ 5051 h 43219"/>
              <a:gd name="connsiteX15" fmla="*/ 15336 w 38436"/>
              <a:gd name="connsiteY15" fmla="*/ 6399 h 43219"/>
              <a:gd name="connsiteX16" fmla="*/ 4163 w 38436"/>
              <a:gd name="connsiteY16" fmla="*/ 15648 h 43219"/>
              <a:gd name="connsiteX17" fmla="*/ 3936 w 38436"/>
              <a:gd name="connsiteY17" fmla="*/ 14229 h 43219"/>
              <a:gd name="connsiteX0" fmla="*/ 3936 w 38436"/>
              <a:gd name="connsiteY0" fmla="*/ 14229 h 43219"/>
              <a:gd name="connsiteX1" fmla="*/ 5659 w 38436"/>
              <a:gd name="connsiteY1" fmla="*/ 6766 h 43219"/>
              <a:gd name="connsiteX2" fmla="*/ 14041 w 38436"/>
              <a:gd name="connsiteY2" fmla="*/ 5061 h 43219"/>
              <a:gd name="connsiteX3" fmla="*/ 22492 w 38436"/>
              <a:gd name="connsiteY3" fmla="*/ 3291 h 43219"/>
              <a:gd name="connsiteX4" fmla="*/ 25785 w 38436"/>
              <a:gd name="connsiteY4" fmla="*/ 59 h 43219"/>
              <a:gd name="connsiteX5" fmla="*/ 29869 w 38436"/>
              <a:gd name="connsiteY5" fmla="*/ 2340 h 43219"/>
              <a:gd name="connsiteX6" fmla="*/ 34425 w 38436"/>
              <a:gd name="connsiteY6" fmla="*/ 549 h 43219"/>
              <a:gd name="connsiteX7" fmla="*/ 38354 w 38436"/>
              <a:gd name="connsiteY7" fmla="*/ 5435 h 43219"/>
              <a:gd name="connsiteX8" fmla="*/ 37440 w 38436"/>
              <a:gd name="connsiteY8" fmla="*/ 30063 h 43219"/>
              <a:gd name="connsiteX9" fmla="*/ 35431 w 38436"/>
              <a:gd name="connsiteY9" fmla="*/ 35960 h 43219"/>
              <a:gd name="connsiteX10" fmla="*/ 28591 w 38436"/>
              <a:gd name="connsiteY10" fmla="*/ 36674 h 43219"/>
              <a:gd name="connsiteX11" fmla="*/ 23703 w 38436"/>
              <a:gd name="connsiteY11" fmla="*/ 42965 h 43219"/>
              <a:gd name="connsiteX12" fmla="*/ 16516 w 38436"/>
              <a:gd name="connsiteY12" fmla="*/ 39125 h 43219"/>
              <a:gd name="connsiteX13" fmla="*/ 5840 w 38436"/>
              <a:gd name="connsiteY13" fmla="*/ 35331 h 43219"/>
              <a:gd name="connsiteX14" fmla="*/ 1146 w 38436"/>
              <a:gd name="connsiteY14" fmla="*/ 31109 h 43219"/>
              <a:gd name="connsiteX15" fmla="*/ 2149 w 38436"/>
              <a:gd name="connsiteY15" fmla="*/ 25410 h 43219"/>
              <a:gd name="connsiteX16" fmla="*/ 31 w 38436"/>
              <a:gd name="connsiteY16" fmla="*/ 19563 h 43219"/>
              <a:gd name="connsiteX17" fmla="*/ 3899 w 38436"/>
              <a:gd name="connsiteY17" fmla="*/ 14366 h 43219"/>
              <a:gd name="connsiteX18" fmla="*/ 3936 w 38436"/>
              <a:gd name="connsiteY18" fmla="*/ 14229 h 43219"/>
              <a:gd name="connsiteX0" fmla="*/ 4729 w 38436"/>
              <a:gd name="connsiteY0" fmla="*/ 26036 h 43219"/>
              <a:gd name="connsiteX1" fmla="*/ 2196 w 38436"/>
              <a:gd name="connsiteY1" fmla="*/ 25239 h 43219"/>
              <a:gd name="connsiteX2" fmla="*/ 6964 w 38436"/>
              <a:gd name="connsiteY2" fmla="*/ 34758 h 43219"/>
              <a:gd name="connsiteX3" fmla="*/ 5856 w 38436"/>
              <a:gd name="connsiteY3" fmla="*/ 35139 h 43219"/>
              <a:gd name="connsiteX4" fmla="*/ 16514 w 38436"/>
              <a:gd name="connsiteY4" fmla="*/ 38949 h 43219"/>
              <a:gd name="connsiteX5" fmla="*/ 15846 w 38436"/>
              <a:gd name="connsiteY5" fmla="*/ 37209 h 43219"/>
              <a:gd name="connsiteX6" fmla="*/ 28863 w 38436"/>
              <a:gd name="connsiteY6" fmla="*/ 34610 h 43219"/>
              <a:gd name="connsiteX7" fmla="*/ 28596 w 38436"/>
              <a:gd name="connsiteY7" fmla="*/ 36519 h 43219"/>
              <a:gd name="connsiteX8" fmla="*/ 38360 w 38436"/>
              <a:gd name="connsiteY8" fmla="*/ 5285 h 43219"/>
              <a:gd name="connsiteX9" fmla="*/ 38436 w 38436"/>
              <a:gd name="connsiteY9" fmla="*/ 6549 h 43219"/>
              <a:gd name="connsiteX10" fmla="*/ 29114 w 38436"/>
              <a:gd name="connsiteY10" fmla="*/ 3811 h 43219"/>
              <a:gd name="connsiteX11" fmla="*/ 29856 w 38436"/>
              <a:gd name="connsiteY11" fmla="*/ 2199 h 43219"/>
              <a:gd name="connsiteX12" fmla="*/ 22177 w 38436"/>
              <a:gd name="connsiteY12" fmla="*/ 4579 h 43219"/>
              <a:gd name="connsiteX13" fmla="*/ 22536 w 38436"/>
              <a:gd name="connsiteY13" fmla="*/ 3189 h 43219"/>
              <a:gd name="connsiteX14" fmla="*/ 14036 w 38436"/>
              <a:gd name="connsiteY14" fmla="*/ 5051 h 43219"/>
              <a:gd name="connsiteX15" fmla="*/ 15336 w 38436"/>
              <a:gd name="connsiteY15" fmla="*/ 6399 h 43219"/>
              <a:gd name="connsiteX16" fmla="*/ 4163 w 38436"/>
              <a:gd name="connsiteY16" fmla="*/ 15648 h 43219"/>
              <a:gd name="connsiteX17" fmla="*/ 3936 w 38436"/>
              <a:gd name="connsiteY17" fmla="*/ 14229 h 43219"/>
              <a:gd name="connsiteX0" fmla="*/ 3936 w 38436"/>
              <a:gd name="connsiteY0" fmla="*/ 14362 h 43352"/>
              <a:gd name="connsiteX1" fmla="*/ 5659 w 38436"/>
              <a:gd name="connsiteY1" fmla="*/ 6899 h 43352"/>
              <a:gd name="connsiteX2" fmla="*/ 14041 w 38436"/>
              <a:gd name="connsiteY2" fmla="*/ 5194 h 43352"/>
              <a:gd name="connsiteX3" fmla="*/ 22492 w 38436"/>
              <a:gd name="connsiteY3" fmla="*/ 3424 h 43352"/>
              <a:gd name="connsiteX4" fmla="*/ 25785 w 38436"/>
              <a:gd name="connsiteY4" fmla="*/ 192 h 43352"/>
              <a:gd name="connsiteX5" fmla="*/ 29869 w 38436"/>
              <a:gd name="connsiteY5" fmla="*/ 2473 h 43352"/>
              <a:gd name="connsiteX6" fmla="*/ 34425 w 38436"/>
              <a:gd name="connsiteY6" fmla="*/ 682 h 43352"/>
              <a:gd name="connsiteX7" fmla="*/ 38354 w 38436"/>
              <a:gd name="connsiteY7" fmla="*/ 5568 h 43352"/>
              <a:gd name="connsiteX8" fmla="*/ 37440 w 38436"/>
              <a:gd name="connsiteY8" fmla="*/ 30196 h 43352"/>
              <a:gd name="connsiteX9" fmla="*/ 35431 w 38436"/>
              <a:gd name="connsiteY9" fmla="*/ 36093 h 43352"/>
              <a:gd name="connsiteX10" fmla="*/ 28591 w 38436"/>
              <a:gd name="connsiteY10" fmla="*/ 36807 h 43352"/>
              <a:gd name="connsiteX11" fmla="*/ 23703 w 38436"/>
              <a:gd name="connsiteY11" fmla="*/ 43098 h 43352"/>
              <a:gd name="connsiteX12" fmla="*/ 16516 w 38436"/>
              <a:gd name="connsiteY12" fmla="*/ 39258 h 43352"/>
              <a:gd name="connsiteX13" fmla="*/ 5840 w 38436"/>
              <a:gd name="connsiteY13" fmla="*/ 35464 h 43352"/>
              <a:gd name="connsiteX14" fmla="*/ 1146 w 38436"/>
              <a:gd name="connsiteY14" fmla="*/ 31242 h 43352"/>
              <a:gd name="connsiteX15" fmla="*/ 2149 w 38436"/>
              <a:gd name="connsiteY15" fmla="*/ 25543 h 43352"/>
              <a:gd name="connsiteX16" fmla="*/ 31 w 38436"/>
              <a:gd name="connsiteY16" fmla="*/ 19696 h 43352"/>
              <a:gd name="connsiteX17" fmla="*/ 3899 w 38436"/>
              <a:gd name="connsiteY17" fmla="*/ 14499 h 43352"/>
              <a:gd name="connsiteX18" fmla="*/ 3936 w 38436"/>
              <a:gd name="connsiteY18" fmla="*/ 14362 h 43352"/>
              <a:gd name="connsiteX0" fmla="*/ 4729 w 38436"/>
              <a:gd name="connsiteY0" fmla="*/ 26169 h 43352"/>
              <a:gd name="connsiteX1" fmla="*/ 2196 w 38436"/>
              <a:gd name="connsiteY1" fmla="*/ 25372 h 43352"/>
              <a:gd name="connsiteX2" fmla="*/ 6964 w 38436"/>
              <a:gd name="connsiteY2" fmla="*/ 34891 h 43352"/>
              <a:gd name="connsiteX3" fmla="*/ 5856 w 38436"/>
              <a:gd name="connsiteY3" fmla="*/ 35272 h 43352"/>
              <a:gd name="connsiteX4" fmla="*/ 16514 w 38436"/>
              <a:gd name="connsiteY4" fmla="*/ 39082 h 43352"/>
              <a:gd name="connsiteX5" fmla="*/ 15846 w 38436"/>
              <a:gd name="connsiteY5" fmla="*/ 37342 h 43352"/>
              <a:gd name="connsiteX6" fmla="*/ 28863 w 38436"/>
              <a:gd name="connsiteY6" fmla="*/ 34743 h 43352"/>
              <a:gd name="connsiteX7" fmla="*/ 28596 w 38436"/>
              <a:gd name="connsiteY7" fmla="*/ 36652 h 43352"/>
              <a:gd name="connsiteX8" fmla="*/ 38360 w 38436"/>
              <a:gd name="connsiteY8" fmla="*/ 5418 h 43352"/>
              <a:gd name="connsiteX9" fmla="*/ 38436 w 38436"/>
              <a:gd name="connsiteY9" fmla="*/ 6682 h 43352"/>
              <a:gd name="connsiteX10" fmla="*/ 29114 w 38436"/>
              <a:gd name="connsiteY10" fmla="*/ 3944 h 43352"/>
              <a:gd name="connsiteX11" fmla="*/ 29856 w 38436"/>
              <a:gd name="connsiteY11" fmla="*/ 2332 h 43352"/>
              <a:gd name="connsiteX12" fmla="*/ 22177 w 38436"/>
              <a:gd name="connsiteY12" fmla="*/ 4712 h 43352"/>
              <a:gd name="connsiteX13" fmla="*/ 22536 w 38436"/>
              <a:gd name="connsiteY13" fmla="*/ 3322 h 43352"/>
              <a:gd name="connsiteX14" fmla="*/ 14036 w 38436"/>
              <a:gd name="connsiteY14" fmla="*/ 5184 h 43352"/>
              <a:gd name="connsiteX15" fmla="*/ 15336 w 38436"/>
              <a:gd name="connsiteY15" fmla="*/ 6532 h 43352"/>
              <a:gd name="connsiteX16" fmla="*/ 4163 w 38436"/>
              <a:gd name="connsiteY16" fmla="*/ 15781 h 43352"/>
              <a:gd name="connsiteX17" fmla="*/ 3936 w 38436"/>
              <a:gd name="connsiteY17" fmla="*/ 14362 h 43352"/>
              <a:gd name="connsiteX0" fmla="*/ 3936 w 38436"/>
              <a:gd name="connsiteY0" fmla="*/ 14229 h 43219"/>
              <a:gd name="connsiteX1" fmla="*/ 5659 w 38436"/>
              <a:gd name="connsiteY1" fmla="*/ 6766 h 43219"/>
              <a:gd name="connsiteX2" fmla="*/ 14041 w 38436"/>
              <a:gd name="connsiteY2" fmla="*/ 5061 h 43219"/>
              <a:gd name="connsiteX3" fmla="*/ 22492 w 38436"/>
              <a:gd name="connsiteY3" fmla="*/ 3291 h 43219"/>
              <a:gd name="connsiteX4" fmla="*/ 25785 w 38436"/>
              <a:gd name="connsiteY4" fmla="*/ 59 h 43219"/>
              <a:gd name="connsiteX5" fmla="*/ 29869 w 38436"/>
              <a:gd name="connsiteY5" fmla="*/ 2340 h 43219"/>
              <a:gd name="connsiteX6" fmla="*/ 34425 w 38436"/>
              <a:gd name="connsiteY6" fmla="*/ 549 h 43219"/>
              <a:gd name="connsiteX7" fmla="*/ 38354 w 38436"/>
              <a:gd name="connsiteY7" fmla="*/ 5435 h 43219"/>
              <a:gd name="connsiteX8" fmla="*/ 37440 w 38436"/>
              <a:gd name="connsiteY8" fmla="*/ 30063 h 43219"/>
              <a:gd name="connsiteX9" fmla="*/ 35431 w 38436"/>
              <a:gd name="connsiteY9" fmla="*/ 35960 h 43219"/>
              <a:gd name="connsiteX10" fmla="*/ 28591 w 38436"/>
              <a:gd name="connsiteY10" fmla="*/ 36674 h 43219"/>
              <a:gd name="connsiteX11" fmla="*/ 23703 w 38436"/>
              <a:gd name="connsiteY11" fmla="*/ 42965 h 43219"/>
              <a:gd name="connsiteX12" fmla="*/ 16516 w 38436"/>
              <a:gd name="connsiteY12" fmla="*/ 39125 h 43219"/>
              <a:gd name="connsiteX13" fmla="*/ 5840 w 38436"/>
              <a:gd name="connsiteY13" fmla="*/ 35331 h 43219"/>
              <a:gd name="connsiteX14" fmla="*/ 1146 w 38436"/>
              <a:gd name="connsiteY14" fmla="*/ 31109 h 43219"/>
              <a:gd name="connsiteX15" fmla="*/ 2149 w 38436"/>
              <a:gd name="connsiteY15" fmla="*/ 25410 h 43219"/>
              <a:gd name="connsiteX16" fmla="*/ 31 w 38436"/>
              <a:gd name="connsiteY16" fmla="*/ 19563 h 43219"/>
              <a:gd name="connsiteX17" fmla="*/ 3899 w 38436"/>
              <a:gd name="connsiteY17" fmla="*/ 14366 h 43219"/>
              <a:gd name="connsiteX18" fmla="*/ 3936 w 38436"/>
              <a:gd name="connsiteY18" fmla="*/ 14229 h 43219"/>
              <a:gd name="connsiteX0" fmla="*/ 4729 w 38436"/>
              <a:gd name="connsiteY0" fmla="*/ 26036 h 43219"/>
              <a:gd name="connsiteX1" fmla="*/ 2196 w 38436"/>
              <a:gd name="connsiteY1" fmla="*/ 25239 h 43219"/>
              <a:gd name="connsiteX2" fmla="*/ 6964 w 38436"/>
              <a:gd name="connsiteY2" fmla="*/ 34758 h 43219"/>
              <a:gd name="connsiteX3" fmla="*/ 5856 w 38436"/>
              <a:gd name="connsiteY3" fmla="*/ 35139 h 43219"/>
              <a:gd name="connsiteX4" fmla="*/ 16514 w 38436"/>
              <a:gd name="connsiteY4" fmla="*/ 38949 h 43219"/>
              <a:gd name="connsiteX5" fmla="*/ 15846 w 38436"/>
              <a:gd name="connsiteY5" fmla="*/ 37209 h 43219"/>
              <a:gd name="connsiteX6" fmla="*/ 28863 w 38436"/>
              <a:gd name="connsiteY6" fmla="*/ 34610 h 43219"/>
              <a:gd name="connsiteX7" fmla="*/ 28596 w 38436"/>
              <a:gd name="connsiteY7" fmla="*/ 36519 h 43219"/>
              <a:gd name="connsiteX8" fmla="*/ 38360 w 38436"/>
              <a:gd name="connsiteY8" fmla="*/ 5285 h 43219"/>
              <a:gd name="connsiteX9" fmla="*/ 38436 w 38436"/>
              <a:gd name="connsiteY9" fmla="*/ 6549 h 43219"/>
              <a:gd name="connsiteX10" fmla="*/ 29114 w 38436"/>
              <a:gd name="connsiteY10" fmla="*/ 3811 h 43219"/>
              <a:gd name="connsiteX11" fmla="*/ 29856 w 38436"/>
              <a:gd name="connsiteY11" fmla="*/ 2199 h 43219"/>
              <a:gd name="connsiteX12" fmla="*/ 22177 w 38436"/>
              <a:gd name="connsiteY12" fmla="*/ 4579 h 43219"/>
              <a:gd name="connsiteX13" fmla="*/ 22536 w 38436"/>
              <a:gd name="connsiteY13" fmla="*/ 3189 h 43219"/>
              <a:gd name="connsiteX14" fmla="*/ 14036 w 38436"/>
              <a:gd name="connsiteY14" fmla="*/ 5051 h 43219"/>
              <a:gd name="connsiteX15" fmla="*/ 15336 w 38436"/>
              <a:gd name="connsiteY15" fmla="*/ 6399 h 43219"/>
              <a:gd name="connsiteX16" fmla="*/ 4163 w 38436"/>
              <a:gd name="connsiteY16" fmla="*/ 15648 h 43219"/>
              <a:gd name="connsiteX17" fmla="*/ 3936 w 38436"/>
              <a:gd name="connsiteY17" fmla="*/ 14229 h 43219"/>
              <a:gd name="connsiteX0" fmla="*/ 3936 w 38436"/>
              <a:gd name="connsiteY0" fmla="*/ 14229 h 43219"/>
              <a:gd name="connsiteX1" fmla="*/ 5659 w 38436"/>
              <a:gd name="connsiteY1" fmla="*/ 6766 h 43219"/>
              <a:gd name="connsiteX2" fmla="*/ 14041 w 38436"/>
              <a:gd name="connsiteY2" fmla="*/ 5061 h 43219"/>
              <a:gd name="connsiteX3" fmla="*/ 22492 w 38436"/>
              <a:gd name="connsiteY3" fmla="*/ 3291 h 43219"/>
              <a:gd name="connsiteX4" fmla="*/ 25785 w 38436"/>
              <a:gd name="connsiteY4" fmla="*/ 59 h 43219"/>
              <a:gd name="connsiteX5" fmla="*/ 29869 w 38436"/>
              <a:gd name="connsiteY5" fmla="*/ 2340 h 43219"/>
              <a:gd name="connsiteX6" fmla="*/ 34425 w 38436"/>
              <a:gd name="connsiteY6" fmla="*/ 549 h 43219"/>
              <a:gd name="connsiteX7" fmla="*/ 38354 w 38436"/>
              <a:gd name="connsiteY7" fmla="*/ 5435 h 43219"/>
              <a:gd name="connsiteX8" fmla="*/ 37440 w 38436"/>
              <a:gd name="connsiteY8" fmla="*/ 30063 h 43219"/>
              <a:gd name="connsiteX9" fmla="*/ 35431 w 38436"/>
              <a:gd name="connsiteY9" fmla="*/ 35960 h 43219"/>
              <a:gd name="connsiteX10" fmla="*/ 28591 w 38436"/>
              <a:gd name="connsiteY10" fmla="*/ 36674 h 43219"/>
              <a:gd name="connsiteX11" fmla="*/ 23703 w 38436"/>
              <a:gd name="connsiteY11" fmla="*/ 42965 h 43219"/>
              <a:gd name="connsiteX12" fmla="*/ 16516 w 38436"/>
              <a:gd name="connsiteY12" fmla="*/ 39125 h 43219"/>
              <a:gd name="connsiteX13" fmla="*/ 5840 w 38436"/>
              <a:gd name="connsiteY13" fmla="*/ 35331 h 43219"/>
              <a:gd name="connsiteX14" fmla="*/ 1146 w 38436"/>
              <a:gd name="connsiteY14" fmla="*/ 31109 h 43219"/>
              <a:gd name="connsiteX15" fmla="*/ 2149 w 38436"/>
              <a:gd name="connsiteY15" fmla="*/ 25410 h 43219"/>
              <a:gd name="connsiteX16" fmla="*/ 31 w 38436"/>
              <a:gd name="connsiteY16" fmla="*/ 19563 h 43219"/>
              <a:gd name="connsiteX17" fmla="*/ 3899 w 38436"/>
              <a:gd name="connsiteY17" fmla="*/ 14366 h 43219"/>
              <a:gd name="connsiteX18" fmla="*/ 3936 w 38436"/>
              <a:gd name="connsiteY18" fmla="*/ 14229 h 43219"/>
              <a:gd name="connsiteX0" fmla="*/ 4729 w 38436"/>
              <a:gd name="connsiteY0" fmla="*/ 26036 h 43219"/>
              <a:gd name="connsiteX1" fmla="*/ 2196 w 38436"/>
              <a:gd name="connsiteY1" fmla="*/ 25239 h 43219"/>
              <a:gd name="connsiteX2" fmla="*/ 6964 w 38436"/>
              <a:gd name="connsiteY2" fmla="*/ 34758 h 43219"/>
              <a:gd name="connsiteX3" fmla="*/ 5856 w 38436"/>
              <a:gd name="connsiteY3" fmla="*/ 35139 h 43219"/>
              <a:gd name="connsiteX4" fmla="*/ 16514 w 38436"/>
              <a:gd name="connsiteY4" fmla="*/ 38949 h 43219"/>
              <a:gd name="connsiteX5" fmla="*/ 15846 w 38436"/>
              <a:gd name="connsiteY5" fmla="*/ 37209 h 43219"/>
              <a:gd name="connsiteX6" fmla="*/ 28863 w 38436"/>
              <a:gd name="connsiteY6" fmla="*/ 34610 h 43219"/>
              <a:gd name="connsiteX7" fmla="*/ 28596 w 38436"/>
              <a:gd name="connsiteY7" fmla="*/ 36519 h 43219"/>
              <a:gd name="connsiteX8" fmla="*/ 38360 w 38436"/>
              <a:gd name="connsiteY8" fmla="*/ 5285 h 43219"/>
              <a:gd name="connsiteX9" fmla="*/ 38436 w 38436"/>
              <a:gd name="connsiteY9" fmla="*/ 6549 h 43219"/>
              <a:gd name="connsiteX10" fmla="*/ 29114 w 38436"/>
              <a:gd name="connsiteY10" fmla="*/ 3811 h 43219"/>
              <a:gd name="connsiteX11" fmla="*/ 29856 w 38436"/>
              <a:gd name="connsiteY11" fmla="*/ 2199 h 43219"/>
              <a:gd name="connsiteX12" fmla="*/ 22177 w 38436"/>
              <a:gd name="connsiteY12" fmla="*/ 4579 h 43219"/>
              <a:gd name="connsiteX13" fmla="*/ 22536 w 38436"/>
              <a:gd name="connsiteY13" fmla="*/ 3189 h 43219"/>
              <a:gd name="connsiteX14" fmla="*/ 14036 w 38436"/>
              <a:gd name="connsiteY14" fmla="*/ 5051 h 43219"/>
              <a:gd name="connsiteX15" fmla="*/ 15336 w 38436"/>
              <a:gd name="connsiteY15" fmla="*/ 6399 h 43219"/>
              <a:gd name="connsiteX16" fmla="*/ 4163 w 38436"/>
              <a:gd name="connsiteY16" fmla="*/ 15648 h 43219"/>
              <a:gd name="connsiteX17" fmla="*/ 3936 w 38436"/>
              <a:gd name="connsiteY17" fmla="*/ 14229 h 43219"/>
              <a:gd name="connsiteX0" fmla="*/ 3936 w 38432"/>
              <a:gd name="connsiteY0" fmla="*/ 14229 h 43219"/>
              <a:gd name="connsiteX1" fmla="*/ 5659 w 38432"/>
              <a:gd name="connsiteY1" fmla="*/ 6766 h 43219"/>
              <a:gd name="connsiteX2" fmla="*/ 14041 w 38432"/>
              <a:gd name="connsiteY2" fmla="*/ 5061 h 43219"/>
              <a:gd name="connsiteX3" fmla="*/ 22492 w 38432"/>
              <a:gd name="connsiteY3" fmla="*/ 3291 h 43219"/>
              <a:gd name="connsiteX4" fmla="*/ 25785 w 38432"/>
              <a:gd name="connsiteY4" fmla="*/ 59 h 43219"/>
              <a:gd name="connsiteX5" fmla="*/ 29869 w 38432"/>
              <a:gd name="connsiteY5" fmla="*/ 2340 h 43219"/>
              <a:gd name="connsiteX6" fmla="*/ 34425 w 38432"/>
              <a:gd name="connsiteY6" fmla="*/ 549 h 43219"/>
              <a:gd name="connsiteX7" fmla="*/ 38354 w 38432"/>
              <a:gd name="connsiteY7" fmla="*/ 5435 h 43219"/>
              <a:gd name="connsiteX8" fmla="*/ 37440 w 38432"/>
              <a:gd name="connsiteY8" fmla="*/ 30063 h 43219"/>
              <a:gd name="connsiteX9" fmla="*/ 35431 w 38432"/>
              <a:gd name="connsiteY9" fmla="*/ 35960 h 43219"/>
              <a:gd name="connsiteX10" fmla="*/ 28591 w 38432"/>
              <a:gd name="connsiteY10" fmla="*/ 36674 h 43219"/>
              <a:gd name="connsiteX11" fmla="*/ 23703 w 38432"/>
              <a:gd name="connsiteY11" fmla="*/ 42965 h 43219"/>
              <a:gd name="connsiteX12" fmla="*/ 16516 w 38432"/>
              <a:gd name="connsiteY12" fmla="*/ 39125 h 43219"/>
              <a:gd name="connsiteX13" fmla="*/ 5840 w 38432"/>
              <a:gd name="connsiteY13" fmla="*/ 35331 h 43219"/>
              <a:gd name="connsiteX14" fmla="*/ 1146 w 38432"/>
              <a:gd name="connsiteY14" fmla="*/ 31109 h 43219"/>
              <a:gd name="connsiteX15" fmla="*/ 2149 w 38432"/>
              <a:gd name="connsiteY15" fmla="*/ 25410 h 43219"/>
              <a:gd name="connsiteX16" fmla="*/ 31 w 38432"/>
              <a:gd name="connsiteY16" fmla="*/ 19563 h 43219"/>
              <a:gd name="connsiteX17" fmla="*/ 3899 w 38432"/>
              <a:gd name="connsiteY17" fmla="*/ 14366 h 43219"/>
              <a:gd name="connsiteX18" fmla="*/ 3936 w 38432"/>
              <a:gd name="connsiteY18" fmla="*/ 14229 h 43219"/>
              <a:gd name="connsiteX0" fmla="*/ 4729 w 38432"/>
              <a:gd name="connsiteY0" fmla="*/ 26036 h 43219"/>
              <a:gd name="connsiteX1" fmla="*/ 2196 w 38432"/>
              <a:gd name="connsiteY1" fmla="*/ 25239 h 43219"/>
              <a:gd name="connsiteX2" fmla="*/ 6964 w 38432"/>
              <a:gd name="connsiteY2" fmla="*/ 34758 h 43219"/>
              <a:gd name="connsiteX3" fmla="*/ 5856 w 38432"/>
              <a:gd name="connsiteY3" fmla="*/ 35139 h 43219"/>
              <a:gd name="connsiteX4" fmla="*/ 16514 w 38432"/>
              <a:gd name="connsiteY4" fmla="*/ 38949 h 43219"/>
              <a:gd name="connsiteX5" fmla="*/ 15846 w 38432"/>
              <a:gd name="connsiteY5" fmla="*/ 37209 h 43219"/>
              <a:gd name="connsiteX6" fmla="*/ 28863 w 38432"/>
              <a:gd name="connsiteY6" fmla="*/ 34610 h 43219"/>
              <a:gd name="connsiteX7" fmla="*/ 28596 w 38432"/>
              <a:gd name="connsiteY7" fmla="*/ 36519 h 43219"/>
              <a:gd name="connsiteX8" fmla="*/ 29114 w 38432"/>
              <a:gd name="connsiteY8" fmla="*/ 3811 h 43219"/>
              <a:gd name="connsiteX9" fmla="*/ 29856 w 38432"/>
              <a:gd name="connsiteY9" fmla="*/ 2199 h 43219"/>
              <a:gd name="connsiteX10" fmla="*/ 22177 w 38432"/>
              <a:gd name="connsiteY10" fmla="*/ 4579 h 43219"/>
              <a:gd name="connsiteX11" fmla="*/ 22536 w 38432"/>
              <a:gd name="connsiteY11" fmla="*/ 3189 h 43219"/>
              <a:gd name="connsiteX12" fmla="*/ 14036 w 38432"/>
              <a:gd name="connsiteY12" fmla="*/ 5051 h 43219"/>
              <a:gd name="connsiteX13" fmla="*/ 15336 w 38432"/>
              <a:gd name="connsiteY13" fmla="*/ 6399 h 43219"/>
              <a:gd name="connsiteX14" fmla="*/ 4163 w 38432"/>
              <a:gd name="connsiteY14" fmla="*/ 15648 h 43219"/>
              <a:gd name="connsiteX15" fmla="*/ 3936 w 38432"/>
              <a:gd name="connsiteY15" fmla="*/ 14229 h 43219"/>
              <a:gd name="connsiteX0" fmla="*/ 3936 w 37459"/>
              <a:gd name="connsiteY0" fmla="*/ 14229 h 43219"/>
              <a:gd name="connsiteX1" fmla="*/ 5659 w 37459"/>
              <a:gd name="connsiteY1" fmla="*/ 6766 h 43219"/>
              <a:gd name="connsiteX2" fmla="*/ 14041 w 37459"/>
              <a:gd name="connsiteY2" fmla="*/ 5061 h 43219"/>
              <a:gd name="connsiteX3" fmla="*/ 22492 w 37459"/>
              <a:gd name="connsiteY3" fmla="*/ 3291 h 43219"/>
              <a:gd name="connsiteX4" fmla="*/ 25785 w 37459"/>
              <a:gd name="connsiteY4" fmla="*/ 59 h 43219"/>
              <a:gd name="connsiteX5" fmla="*/ 29869 w 37459"/>
              <a:gd name="connsiteY5" fmla="*/ 2340 h 43219"/>
              <a:gd name="connsiteX6" fmla="*/ 34425 w 37459"/>
              <a:gd name="connsiteY6" fmla="*/ 549 h 43219"/>
              <a:gd name="connsiteX7" fmla="*/ 37440 w 37459"/>
              <a:gd name="connsiteY7" fmla="*/ 30063 h 43219"/>
              <a:gd name="connsiteX8" fmla="*/ 35431 w 37459"/>
              <a:gd name="connsiteY8" fmla="*/ 35960 h 43219"/>
              <a:gd name="connsiteX9" fmla="*/ 28591 w 37459"/>
              <a:gd name="connsiteY9" fmla="*/ 36674 h 43219"/>
              <a:gd name="connsiteX10" fmla="*/ 23703 w 37459"/>
              <a:gd name="connsiteY10" fmla="*/ 42965 h 43219"/>
              <a:gd name="connsiteX11" fmla="*/ 16516 w 37459"/>
              <a:gd name="connsiteY11" fmla="*/ 39125 h 43219"/>
              <a:gd name="connsiteX12" fmla="*/ 5840 w 37459"/>
              <a:gd name="connsiteY12" fmla="*/ 35331 h 43219"/>
              <a:gd name="connsiteX13" fmla="*/ 1146 w 37459"/>
              <a:gd name="connsiteY13" fmla="*/ 31109 h 43219"/>
              <a:gd name="connsiteX14" fmla="*/ 2149 w 37459"/>
              <a:gd name="connsiteY14" fmla="*/ 25410 h 43219"/>
              <a:gd name="connsiteX15" fmla="*/ 31 w 37459"/>
              <a:gd name="connsiteY15" fmla="*/ 19563 h 43219"/>
              <a:gd name="connsiteX16" fmla="*/ 3899 w 37459"/>
              <a:gd name="connsiteY16" fmla="*/ 14366 h 43219"/>
              <a:gd name="connsiteX17" fmla="*/ 3936 w 37459"/>
              <a:gd name="connsiteY17" fmla="*/ 14229 h 43219"/>
              <a:gd name="connsiteX0" fmla="*/ 4729 w 37459"/>
              <a:gd name="connsiteY0" fmla="*/ 26036 h 43219"/>
              <a:gd name="connsiteX1" fmla="*/ 2196 w 37459"/>
              <a:gd name="connsiteY1" fmla="*/ 25239 h 43219"/>
              <a:gd name="connsiteX2" fmla="*/ 6964 w 37459"/>
              <a:gd name="connsiteY2" fmla="*/ 34758 h 43219"/>
              <a:gd name="connsiteX3" fmla="*/ 5856 w 37459"/>
              <a:gd name="connsiteY3" fmla="*/ 35139 h 43219"/>
              <a:gd name="connsiteX4" fmla="*/ 16514 w 37459"/>
              <a:gd name="connsiteY4" fmla="*/ 38949 h 43219"/>
              <a:gd name="connsiteX5" fmla="*/ 15846 w 37459"/>
              <a:gd name="connsiteY5" fmla="*/ 37209 h 43219"/>
              <a:gd name="connsiteX6" fmla="*/ 28863 w 37459"/>
              <a:gd name="connsiteY6" fmla="*/ 34610 h 43219"/>
              <a:gd name="connsiteX7" fmla="*/ 28596 w 37459"/>
              <a:gd name="connsiteY7" fmla="*/ 36519 h 43219"/>
              <a:gd name="connsiteX8" fmla="*/ 29114 w 37459"/>
              <a:gd name="connsiteY8" fmla="*/ 3811 h 43219"/>
              <a:gd name="connsiteX9" fmla="*/ 29856 w 37459"/>
              <a:gd name="connsiteY9" fmla="*/ 2199 h 43219"/>
              <a:gd name="connsiteX10" fmla="*/ 22177 w 37459"/>
              <a:gd name="connsiteY10" fmla="*/ 4579 h 43219"/>
              <a:gd name="connsiteX11" fmla="*/ 22536 w 37459"/>
              <a:gd name="connsiteY11" fmla="*/ 3189 h 43219"/>
              <a:gd name="connsiteX12" fmla="*/ 14036 w 37459"/>
              <a:gd name="connsiteY12" fmla="*/ 5051 h 43219"/>
              <a:gd name="connsiteX13" fmla="*/ 15336 w 37459"/>
              <a:gd name="connsiteY13" fmla="*/ 6399 h 43219"/>
              <a:gd name="connsiteX14" fmla="*/ 4163 w 37459"/>
              <a:gd name="connsiteY14" fmla="*/ 15648 h 43219"/>
              <a:gd name="connsiteX15" fmla="*/ 3936 w 37459"/>
              <a:gd name="connsiteY15" fmla="*/ 14229 h 43219"/>
              <a:gd name="connsiteX0" fmla="*/ 3936 w 37440"/>
              <a:gd name="connsiteY0" fmla="*/ 14229 h 43219"/>
              <a:gd name="connsiteX1" fmla="*/ 5659 w 37440"/>
              <a:gd name="connsiteY1" fmla="*/ 6766 h 43219"/>
              <a:gd name="connsiteX2" fmla="*/ 14041 w 37440"/>
              <a:gd name="connsiteY2" fmla="*/ 5061 h 43219"/>
              <a:gd name="connsiteX3" fmla="*/ 22492 w 37440"/>
              <a:gd name="connsiteY3" fmla="*/ 3291 h 43219"/>
              <a:gd name="connsiteX4" fmla="*/ 25785 w 37440"/>
              <a:gd name="connsiteY4" fmla="*/ 59 h 43219"/>
              <a:gd name="connsiteX5" fmla="*/ 29869 w 37440"/>
              <a:gd name="connsiteY5" fmla="*/ 2340 h 43219"/>
              <a:gd name="connsiteX6" fmla="*/ 34425 w 37440"/>
              <a:gd name="connsiteY6" fmla="*/ 549 h 43219"/>
              <a:gd name="connsiteX7" fmla="*/ 37440 w 37440"/>
              <a:gd name="connsiteY7" fmla="*/ 30063 h 43219"/>
              <a:gd name="connsiteX8" fmla="*/ 34454 w 37440"/>
              <a:gd name="connsiteY8" fmla="*/ 37303 h 43219"/>
              <a:gd name="connsiteX9" fmla="*/ 28591 w 37440"/>
              <a:gd name="connsiteY9" fmla="*/ 36674 h 43219"/>
              <a:gd name="connsiteX10" fmla="*/ 23703 w 37440"/>
              <a:gd name="connsiteY10" fmla="*/ 42965 h 43219"/>
              <a:gd name="connsiteX11" fmla="*/ 16516 w 37440"/>
              <a:gd name="connsiteY11" fmla="*/ 39125 h 43219"/>
              <a:gd name="connsiteX12" fmla="*/ 5840 w 37440"/>
              <a:gd name="connsiteY12" fmla="*/ 35331 h 43219"/>
              <a:gd name="connsiteX13" fmla="*/ 1146 w 37440"/>
              <a:gd name="connsiteY13" fmla="*/ 31109 h 43219"/>
              <a:gd name="connsiteX14" fmla="*/ 2149 w 37440"/>
              <a:gd name="connsiteY14" fmla="*/ 25410 h 43219"/>
              <a:gd name="connsiteX15" fmla="*/ 31 w 37440"/>
              <a:gd name="connsiteY15" fmla="*/ 19563 h 43219"/>
              <a:gd name="connsiteX16" fmla="*/ 3899 w 37440"/>
              <a:gd name="connsiteY16" fmla="*/ 14366 h 43219"/>
              <a:gd name="connsiteX17" fmla="*/ 3936 w 37440"/>
              <a:gd name="connsiteY17" fmla="*/ 14229 h 43219"/>
              <a:gd name="connsiteX0" fmla="*/ 4729 w 37440"/>
              <a:gd name="connsiteY0" fmla="*/ 26036 h 43219"/>
              <a:gd name="connsiteX1" fmla="*/ 2196 w 37440"/>
              <a:gd name="connsiteY1" fmla="*/ 25239 h 43219"/>
              <a:gd name="connsiteX2" fmla="*/ 6964 w 37440"/>
              <a:gd name="connsiteY2" fmla="*/ 34758 h 43219"/>
              <a:gd name="connsiteX3" fmla="*/ 5856 w 37440"/>
              <a:gd name="connsiteY3" fmla="*/ 35139 h 43219"/>
              <a:gd name="connsiteX4" fmla="*/ 16514 w 37440"/>
              <a:gd name="connsiteY4" fmla="*/ 38949 h 43219"/>
              <a:gd name="connsiteX5" fmla="*/ 15846 w 37440"/>
              <a:gd name="connsiteY5" fmla="*/ 37209 h 43219"/>
              <a:gd name="connsiteX6" fmla="*/ 28863 w 37440"/>
              <a:gd name="connsiteY6" fmla="*/ 34610 h 43219"/>
              <a:gd name="connsiteX7" fmla="*/ 28596 w 37440"/>
              <a:gd name="connsiteY7" fmla="*/ 36519 h 43219"/>
              <a:gd name="connsiteX8" fmla="*/ 29114 w 37440"/>
              <a:gd name="connsiteY8" fmla="*/ 3811 h 43219"/>
              <a:gd name="connsiteX9" fmla="*/ 29856 w 37440"/>
              <a:gd name="connsiteY9" fmla="*/ 2199 h 43219"/>
              <a:gd name="connsiteX10" fmla="*/ 22177 w 37440"/>
              <a:gd name="connsiteY10" fmla="*/ 4579 h 43219"/>
              <a:gd name="connsiteX11" fmla="*/ 22536 w 37440"/>
              <a:gd name="connsiteY11" fmla="*/ 3189 h 43219"/>
              <a:gd name="connsiteX12" fmla="*/ 14036 w 37440"/>
              <a:gd name="connsiteY12" fmla="*/ 5051 h 43219"/>
              <a:gd name="connsiteX13" fmla="*/ 15336 w 37440"/>
              <a:gd name="connsiteY13" fmla="*/ 6399 h 43219"/>
              <a:gd name="connsiteX14" fmla="*/ 4163 w 37440"/>
              <a:gd name="connsiteY14" fmla="*/ 15648 h 43219"/>
              <a:gd name="connsiteX15" fmla="*/ 3936 w 37440"/>
              <a:gd name="connsiteY15" fmla="*/ 14229 h 43219"/>
              <a:gd name="connsiteX0" fmla="*/ 3936 w 37440"/>
              <a:gd name="connsiteY0" fmla="*/ 14229 h 43219"/>
              <a:gd name="connsiteX1" fmla="*/ 5659 w 37440"/>
              <a:gd name="connsiteY1" fmla="*/ 6766 h 43219"/>
              <a:gd name="connsiteX2" fmla="*/ 14041 w 37440"/>
              <a:gd name="connsiteY2" fmla="*/ 5061 h 43219"/>
              <a:gd name="connsiteX3" fmla="*/ 22492 w 37440"/>
              <a:gd name="connsiteY3" fmla="*/ 3291 h 43219"/>
              <a:gd name="connsiteX4" fmla="*/ 25785 w 37440"/>
              <a:gd name="connsiteY4" fmla="*/ 59 h 43219"/>
              <a:gd name="connsiteX5" fmla="*/ 29869 w 37440"/>
              <a:gd name="connsiteY5" fmla="*/ 2340 h 43219"/>
              <a:gd name="connsiteX6" fmla="*/ 34425 w 37440"/>
              <a:gd name="connsiteY6" fmla="*/ 549 h 43219"/>
              <a:gd name="connsiteX7" fmla="*/ 37440 w 37440"/>
              <a:gd name="connsiteY7" fmla="*/ 30063 h 43219"/>
              <a:gd name="connsiteX8" fmla="*/ 34454 w 37440"/>
              <a:gd name="connsiteY8" fmla="*/ 37303 h 43219"/>
              <a:gd name="connsiteX9" fmla="*/ 28591 w 37440"/>
              <a:gd name="connsiteY9" fmla="*/ 36674 h 43219"/>
              <a:gd name="connsiteX10" fmla="*/ 23703 w 37440"/>
              <a:gd name="connsiteY10" fmla="*/ 42965 h 43219"/>
              <a:gd name="connsiteX11" fmla="*/ 16516 w 37440"/>
              <a:gd name="connsiteY11" fmla="*/ 39125 h 43219"/>
              <a:gd name="connsiteX12" fmla="*/ 5840 w 37440"/>
              <a:gd name="connsiteY12" fmla="*/ 35331 h 43219"/>
              <a:gd name="connsiteX13" fmla="*/ 1146 w 37440"/>
              <a:gd name="connsiteY13" fmla="*/ 31109 h 43219"/>
              <a:gd name="connsiteX14" fmla="*/ 2149 w 37440"/>
              <a:gd name="connsiteY14" fmla="*/ 25410 h 43219"/>
              <a:gd name="connsiteX15" fmla="*/ 31 w 37440"/>
              <a:gd name="connsiteY15" fmla="*/ 19563 h 43219"/>
              <a:gd name="connsiteX16" fmla="*/ 3899 w 37440"/>
              <a:gd name="connsiteY16" fmla="*/ 14366 h 43219"/>
              <a:gd name="connsiteX17" fmla="*/ 3936 w 37440"/>
              <a:gd name="connsiteY17" fmla="*/ 14229 h 43219"/>
              <a:gd name="connsiteX0" fmla="*/ 4729 w 37440"/>
              <a:gd name="connsiteY0" fmla="*/ 26036 h 43219"/>
              <a:gd name="connsiteX1" fmla="*/ 2196 w 37440"/>
              <a:gd name="connsiteY1" fmla="*/ 25239 h 43219"/>
              <a:gd name="connsiteX2" fmla="*/ 6964 w 37440"/>
              <a:gd name="connsiteY2" fmla="*/ 34758 h 43219"/>
              <a:gd name="connsiteX3" fmla="*/ 5856 w 37440"/>
              <a:gd name="connsiteY3" fmla="*/ 35139 h 43219"/>
              <a:gd name="connsiteX4" fmla="*/ 16514 w 37440"/>
              <a:gd name="connsiteY4" fmla="*/ 38949 h 43219"/>
              <a:gd name="connsiteX5" fmla="*/ 15846 w 37440"/>
              <a:gd name="connsiteY5" fmla="*/ 37209 h 43219"/>
              <a:gd name="connsiteX6" fmla="*/ 28863 w 37440"/>
              <a:gd name="connsiteY6" fmla="*/ 34610 h 43219"/>
              <a:gd name="connsiteX7" fmla="*/ 28596 w 37440"/>
              <a:gd name="connsiteY7" fmla="*/ 36519 h 43219"/>
              <a:gd name="connsiteX8" fmla="*/ 29114 w 37440"/>
              <a:gd name="connsiteY8" fmla="*/ 3811 h 43219"/>
              <a:gd name="connsiteX9" fmla="*/ 29856 w 37440"/>
              <a:gd name="connsiteY9" fmla="*/ 2199 h 43219"/>
              <a:gd name="connsiteX10" fmla="*/ 22177 w 37440"/>
              <a:gd name="connsiteY10" fmla="*/ 4579 h 43219"/>
              <a:gd name="connsiteX11" fmla="*/ 22536 w 37440"/>
              <a:gd name="connsiteY11" fmla="*/ 3189 h 43219"/>
              <a:gd name="connsiteX12" fmla="*/ 14036 w 37440"/>
              <a:gd name="connsiteY12" fmla="*/ 5051 h 43219"/>
              <a:gd name="connsiteX13" fmla="*/ 15336 w 37440"/>
              <a:gd name="connsiteY13" fmla="*/ 6399 h 43219"/>
              <a:gd name="connsiteX14" fmla="*/ 4163 w 37440"/>
              <a:gd name="connsiteY14" fmla="*/ 15648 h 43219"/>
              <a:gd name="connsiteX15" fmla="*/ 3936 w 37440"/>
              <a:gd name="connsiteY15" fmla="*/ 14229 h 43219"/>
              <a:gd name="connsiteX0" fmla="*/ 3936 w 35094"/>
              <a:gd name="connsiteY0" fmla="*/ 14229 h 43219"/>
              <a:gd name="connsiteX1" fmla="*/ 5659 w 35094"/>
              <a:gd name="connsiteY1" fmla="*/ 6766 h 43219"/>
              <a:gd name="connsiteX2" fmla="*/ 14041 w 35094"/>
              <a:gd name="connsiteY2" fmla="*/ 5061 h 43219"/>
              <a:gd name="connsiteX3" fmla="*/ 22492 w 35094"/>
              <a:gd name="connsiteY3" fmla="*/ 3291 h 43219"/>
              <a:gd name="connsiteX4" fmla="*/ 25785 w 35094"/>
              <a:gd name="connsiteY4" fmla="*/ 59 h 43219"/>
              <a:gd name="connsiteX5" fmla="*/ 29869 w 35094"/>
              <a:gd name="connsiteY5" fmla="*/ 2340 h 43219"/>
              <a:gd name="connsiteX6" fmla="*/ 34425 w 35094"/>
              <a:gd name="connsiteY6" fmla="*/ 549 h 43219"/>
              <a:gd name="connsiteX7" fmla="*/ 34454 w 35094"/>
              <a:gd name="connsiteY7" fmla="*/ 37303 h 43219"/>
              <a:gd name="connsiteX8" fmla="*/ 28591 w 35094"/>
              <a:gd name="connsiteY8" fmla="*/ 36674 h 43219"/>
              <a:gd name="connsiteX9" fmla="*/ 23703 w 35094"/>
              <a:gd name="connsiteY9" fmla="*/ 42965 h 43219"/>
              <a:gd name="connsiteX10" fmla="*/ 16516 w 35094"/>
              <a:gd name="connsiteY10" fmla="*/ 39125 h 43219"/>
              <a:gd name="connsiteX11" fmla="*/ 5840 w 35094"/>
              <a:gd name="connsiteY11" fmla="*/ 35331 h 43219"/>
              <a:gd name="connsiteX12" fmla="*/ 1146 w 35094"/>
              <a:gd name="connsiteY12" fmla="*/ 31109 h 43219"/>
              <a:gd name="connsiteX13" fmla="*/ 2149 w 35094"/>
              <a:gd name="connsiteY13" fmla="*/ 25410 h 43219"/>
              <a:gd name="connsiteX14" fmla="*/ 31 w 35094"/>
              <a:gd name="connsiteY14" fmla="*/ 19563 h 43219"/>
              <a:gd name="connsiteX15" fmla="*/ 3899 w 35094"/>
              <a:gd name="connsiteY15" fmla="*/ 14366 h 43219"/>
              <a:gd name="connsiteX16" fmla="*/ 3936 w 35094"/>
              <a:gd name="connsiteY16" fmla="*/ 14229 h 43219"/>
              <a:gd name="connsiteX0" fmla="*/ 4729 w 35094"/>
              <a:gd name="connsiteY0" fmla="*/ 26036 h 43219"/>
              <a:gd name="connsiteX1" fmla="*/ 2196 w 35094"/>
              <a:gd name="connsiteY1" fmla="*/ 25239 h 43219"/>
              <a:gd name="connsiteX2" fmla="*/ 6964 w 35094"/>
              <a:gd name="connsiteY2" fmla="*/ 34758 h 43219"/>
              <a:gd name="connsiteX3" fmla="*/ 5856 w 35094"/>
              <a:gd name="connsiteY3" fmla="*/ 35139 h 43219"/>
              <a:gd name="connsiteX4" fmla="*/ 16514 w 35094"/>
              <a:gd name="connsiteY4" fmla="*/ 38949 h 43219"/>
              <a:gd name="connsiteX5" fmla="*/ 15846 w 35094"/>
              <a:gd name="connsiteY5" fmla="*/ 37209 h 43219"/>
              <a:gd name="connsiteX6" fmla="*/ 28863 w 35094"/>
              <a:gd name="connsiteY6" fmla="*/ 34610 h 43219"/>
              <a:gd name="connsiteX7" fmla="*/ 28596 w 35094"/>
              <a:gd name="connsiteY7" fmla="*/ 36519 h 43219"/>
              <a:gd name="connsiteX8" fmla="*/ 29114 w 35094"/>
              <a:gd name="connsiteY8" fmla="*/ 3811 h 43219"/>
              <a:gd name="connsiteX9" fmla="*/ 29856 w 35094"/>
              <a:gd name="connsiteY9" fmla="*/ 2199 h 43219"/>
              <a:gd name="connsiteX10" fmla="*/ 22177 w 35094"/>
              <a:gd name="connsiteY10" fmla="*/ 4579 h 43219"/>
              <a:gd name="connsiteX11" fmla="*/ 22536 w 35094"/>
              <a:gd name="connsiteY11" fmla="*/ 3189 h 43219"/>
              <a:gd name="connsiteX12" fmla="*/ 14036 w 35094"/>
              <a:gd name="connsiteY12" fmla="*/ 5051 h 43219"/>
              <a:gd name="connsiteX13" fmla="*/ 15336 w 35094"/>
              <a:gd name="connsiteY13" fmla="*/ 6399 h 43219"/>
              <a:gd name="connsiteX14" fmla="*/ 4163 w 35094"/>
              <a:gd name="connsiteY14" fmla="*/ 15648 h 43219"/>
              <a:gd name="connsiteX15" fmla="*/ 3936 w 35094"/>
              <a:gd name="connsiteY15" fmla="*/ 14229 h 43219"/>
              <a:gd name="connsiteX0" fmla="*/ 3936 w 34749"/>
              <a:gd name="connsiteY0" fmla="*/ 14229 h 43219"/>
              <a:gd name="connsiteX1" fmla="*/ 5659 w 34749"/>
              <a:gd name="connsiteY1" fmla="*/ 6766 h 43219"/>
              <a:gd name="connsiteX2" fmla="*/ 14041 w 34749"/>
              <a:gd name="connsiteY2" fmla="*/ 5061 h 43219"/>
              <a:gd name="connsiteX3" fmla="*/ 22492 w 34749"/>
              <a:gd name="connsiteY3" fmla="*/ 3291 h 43219"/>
              <a:gd name="connsiteX4" fmla="*/ 25785 w 34749"/>
              <a:gd name="connsiteY4" fmla="*/ 59 h 43219"/>
              <a:gd name="connsiteX5" fmla="*/ 29869 w 34749"/>
              <a:gd name="connsiteY5" fmla="*/ 2340 h 43219"/>
              <a:gd name="connsiteX6" fmla="*/ 34425 w 34749"/>
              <a:gd name="connsiteY6" fmla="*/ 549 h 43219"/>
              <a:gd name="connsiteX7" fmla="*/ 34454 w 34749"/>
              <a:gd name="connsiteY7" fmla="*/ 37303 h 43219"/>
              <a:gd name="connsiteX8" fmla="*/ 28591 w 34749"/>
              <a:gd name="connsiteY8" fmla="*/ 36674 h 43219"/>
              <a:gd name="connsiteX9" fmla="*/ 23703 w 34749"/>
              <a:gd name="connsiteY9" fmla="*/ 42965 h 43219"/>
              <a:gd name="connsiteX10" fmla="*/ 16516 w 34749"/>
              <a:gd name="connsiteY10" fmla="*/ 39125 h 43219"/>
              <a:gd name="connsiteX11" fmla="*/ 5840 w 34749"/>
              <a:gd name="connsiteY11" fmla="*/ 35331 h 43219"/>
              <a:gd name="connsiteX12" fmla="*/ 1146 w 34749"/>
              <a:gd name="connsiteY12" fmla="*/ 31109 h 43219"/>
              <a:gd name="connsiteX13" fmla="*/ 2149 w 34749"/>
              <a:gd name="connsiteY13" fmla="*/ 25410 h 43219"/>
              <a:gd name="connsiteX14" fmla="*/ 31 w 34749"/>
              <a:gd name="connsiteY14" fmla="*/ 19563 h 43219"/>
              <a:gd name="connsiteX15" fmla="*/ 3899 w 34749"/>
              <a:gd name="connsiteY15" fmla="*/ 14366 h 43219"/>
              <a:gd name="connsiteX16" fmla="*/ 3936 w 34749"/>
              <a:gd name="connsiteY16" fmla="*/ 14229 h 43219"/>
              <a:gd name="connsiteX0" fmla="*/ 4729 w 34749"/>
              <a:gd name="connsiteY0" fmla="*/ 26036 h 43219"/>
              <a:gd name="connsiteX1" fmla="*/ 2196 w 34749"/>
              <a:gd name="connsiteY1" fmla="*/ 25239 h 43219"/>
              <a:gd name="connsiteX2" fmla="*/ 6964 w 34749"/>
              <a:gd name="connsiteY2" fmla="*/ 34758 h 43219"/>
              <a:gd name="connsiteX3" fmla="*/ 5856 w 34749"/>
              <a:gd name="connsiteY3" fmla="*/ 35139 h 43219"/>
              <a:gd name="connsiteX4" fmla="*/ 16514 w 34749"/>
              <a:gd name="connsiteY4" fmla="*/ 38949 h 43219"/>
              <a:gd name="connsiteX5" fmla="*/ 15846 w 34749"/>
              <a:gd name="connsiteY5" fmla="*/ 37209 h 43219"/>
              <a:gd name="connsiteX6" fmla="*/ 28863 w 34749"/>
              <a:gd name="connsiteY6" fmla="*/ 34610 h 43219"/>
              <a:gd name="connsiteX7" fmla="*/ 28596 w 34749"/>
              <a:gd name="connsiteY7" fmla="*/ 36519 h 43219"/>
              <a:gd name="connsiteX8" fmla="*/ 29114 w 34749"/>
              <a:gd name="connsiteY8" fmla="*/ 3811 h 43219"/>
              <a:gd name="connsiteX9" fmla="*/ 29856 w 34749"/>
              <a:gd name="connsiteY9" fmla="*/ 2199 h 43219"/>
              <a:gd name="connsiteX10" fmla="*/ 22177 w 34749"/>
              <a:gd name="connsiteY10" fmla="*/ 4579 h 43219"/>
              <a:gd name="connsiteX11" fmla="*/ 22536 w 34749"/>
              <a:gd name="connsiteY11" fmla="*/ 3189 h 43219"/>
              <a:gd name="connsiteX12" fmla="*/ 14036 w 34749"/>
              <a:gd name="connsiteY12" fmla="*/ 5051 h 43219"/>
              <a:gd name="connsiteX13" fmla="*/ 15336 w 34749"/>
              <a:gd name="connsiteY13" fmla="*/ 6399 h 43219"/>
              <a:gd name="connsiteX14" fmla="*/ 4163 w 34749"/>
              <a:gd name="connsiteY14" fmla="*/ 15648 h 43219"/>
              <a:gd name="connsiteX15" fmla="*/ 3936 w 34749"/>
              <a:gd name="connsiteY15" fmla="*/ 14229 h 43219"/>
              <a:gd name="connsiteX0" fmla="*/ 3936 w 34454"/>
              <a:gd name="connsiteY0" fmla="*/ 14229 h 43219"/>
              <a:gd name="connsiteX1" fmla="*/ 5659 w 34454"/>
              <a:gd name="connsiteY1" fmla="*/ 6766 h 43219"/>
              <a:gd name="connsiteX2" fmla="*/ 14041 w 34454"/>
              <a:gd name="connsiteY2" fmla="*/ 5061 h 43219"/>
              <a:gd name="connsiteX3" fmla="*/ 22492 w 34454"/>
              <a:gd name="connsiteY3" fmla="*/ 3291 h 43219"/>
              <a:gd name="connsiteX4" fmla="*/ 25785 w 34454"/>
              <a:gd name="connsiteY4" fmla="*/ 59 h 43219"/>
              <a:gd name="connsiteX5" fmla="*/ 29869 w 34454"/>
              <a:gd name="connsiteY5" fmla="*/ 2340 h 43219"/>
              <a:gd name="connsiteX6" fmla="*/ 34425 w 34454"/>
              <a:gd name="connsiteY6" fmla="*/ 549 h 43219"/>
              <a:gd name="connsiteX7" fmla="*/ 34454 w 34454"/>
              <a:gd name="connsiteY7" fmla="*/ 37303 h 43219"/>
              <a:gd name="connsiteX8" fmla="*/ 28591 w 34454"/>
              <a:gd name="connsiteY8" fmla="*/ 36674 h 43219"/>
              <a:gd name="connsiteX9" fmla="*/ 23703 w 34454"/>
              <a:gd name="connsiteY9" fmla="*/ 42965 h 43219"/>
              <a:gd name="connsiteX10" fmla="*/ 16516 w 34454"/>
              <a:gd name="connsiteY10" fmla="*/ 39125 h 43219"/>
              <a:gd name="connsiteX11" fmla="*/ 5840 w 34454"/>
              <a:gd name="connsiteY11" fmla="*/ 35331 h 43219"/>
              <a:gd name="connsiteX12" fmla="*/ 1146 w 34454"/>
              <a:gd name="connsiteY12" fmla="*/ 31109 h 43219"/>
              <a:gd name="connsiteX13" fmla="*/ 2149 w 34454"/>
              <a:gd name="connsiteY13" fmla="*/ 25410 h 43219"/>
              <a:gd name="connsiteX14" fmla="*/ 31 w 34454"/>
              <a:gd name="connsiteY14" fmla="*/ 19563 h 43219"/>
              <a:gd name="connsiteX15" fmla="*/ 3899 w 34454"/>
              <a:gd name="connsiteY15" fmla="*/ 14366 h 43219"/>
              <a:gd name="connsiteX16" fmla="*/ 3936 w 34454"/>
              <a:gd name="connsiteY16" fmla="*/ 14229 h 43219"/>
              <a:gd name="connsiteX0" fmla="*/ 4729 w 34454"/>
              <a:gd name="connsiteY0" fmla="*/ 26036 h 43219"/>
              <a:gd name="connsiteX1" fmla="*/ 2196 w 34454"/>
              <a:gd name="connsiteY1" fmla="*/ 25239 h 43219"/>
              <a:gd name="connsiteX2" fmla="*/ 6964 w 34454"/>
              <a:gd name="connsiteY2" fmla="*/ 34758 h 43219"/>
              <a:gd name="connsiteX3" fmla="*/ 5856 w 34454"/>
              <a:gd name="connsiteY3" fmla="*/ 35139 h 43219"/>
              <a:gd name="connsiteX4" fmla="*/ 16514 w 34454"/>
              <a:gd name="connsiteY4" fmla="*/ 38949 h 43219"/>
              <a:gd name="connsiteX5" fmla="*/ 15846 w 34454"/>
              <a:gd name="connsiteY5" fmla="*/ 37209 h 43219"/>
              <a:gd name="connsiteX6" fmla="*/ 28863 w 34454"/>
              <a:gd name="connsiteY6" fmla="*/ 34610 h 43219"/>
              <a:gd name="connsiteX7" fmla="*/ 28596 w 34454"/>
              <a:gd name="connsiteY7" fmla="*/ 36519 h 43219"/>
              <a:gd name="connsiteX8" fmla="*/ 29114 w 34454"/>
              <a:gd name="connsiteY8" fmla="*/ 3811 h 43219"/>
              <a:gd name="connsiteX9" fmla="*/ 29856 w 34454"/>
              <a:gd name="connsiteY9" fmla="*/ 2199 h 43219"/>
              <a:gd name="connsiteX10" fmla="*/ 22177 w 34454"/>
              <a:gd name="connsiteY10" fmla="*/ 4579 h 43219"/>
              <a:gd name="connsiteX11" fmla="*/ 22536 w 34454"/>
              <a:gd name="connsiteY11" fmla="*/ 3189 h 43219"/>
              <a:gd name="connsiteX12" fmla="*/ 14036 w 34454"/>
              <a:gd name="connsiteY12" fmla="*/ 5051 h 43219"/>
              <a:gd name="connsiteX13" fmla="*/ 15336 w 34454"/>
              <a:gd name="connsiteY13" fmla="*/ 6399 h 43219"/>
              <a:gd name="connsiteX14" fmla="*/ 4163 w 34454"/>
              <a:gd name="connsiteY14" fmla="*/ 15648 h 43219"/>
              <a:gd name="connsiteX15" fmla="*/ 3936 w 34454"/>
              <a:gd name="connsiteY15"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54"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2400" y="-486"/>
                  <a:pt x="34425" y="549"/>
                </a:cubicBezTo>
                <a:cubicBezTo>
                  <a:pt x="34505" y="6645"/>
                  <a:pt x="34352" y="31013"/>
                  <a:pt x="34454" y="37303"/>
                </a:cubicBezTo>
                <a:cubicBezTo>
                  <a:pt x="32535" y="39552"/>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34454"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372100" y="3429000"/>
            <a:ext cx="3429000" cy="3354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itoAlfaro\Documents\PhDThesis\images\Sony-Tablet-S-Android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249" y="3002783"/>
            <a:ext cx="5143501" cy="372083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C:\Users\TitoAlfaro\Documents\PhDThesis\images\IMG_003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98" t="18999" r="2848" b="17473"/>
          <a:stretch/>
        </p:blipFill>
        <p:spPr bwMode="auto">
          <a:xfrm>
            <a:off x="3583668" y="112013"/>
            <a:ext cx="5384980" cy="27513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299" y="114300"/>
            <a:ext cx="3314701" cy="2749014"/>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621551" y="2200364"/>
            <a:ext cx="3317857"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Following principles of perfumery we created a smell mixing device. </a:t>
            </a:r>
            <a:endParaRPr lang="en-US" sz="1100" dirty="0">
              <a:latin typeface="Anime Ace 2.0 BB" pitchFamily="50" charset="0"/>
            </a:endParaRPr>
          </a:p>
        </p:txBody>
      </p:sp>
      <p:sp>
        <p:nvSpPr>
          <p:cNvPr id="19" name="TextBox 18"/>
          <p:cNvSpPr txBox="1"/>
          <p:nvPr/>
        </p:nvSpPr>
        <p:spPr>
          <a:xfrm>
            <a:off x="190334" y="692319"/>
            <a:ext cx="3124366"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ii:</a:t>
            </a:r>
          </a:p>
          <a:p>
            <a:pPr algn="ctr"/>
            <a:r>
              <a:rPr lang="en-US" sz="2000" dirty="0" smtClean="0">
                <a:latin typeface="Anime Ace 2.0 BB" pitchFamily="50" charset="0"/>
              </a:rPr>
              <a:t>Smell mixer</a:t>
            </a:r>
            <a:endParaRPr lang="en-US" sz="2000" dirty="0">
              <a:latin typeface="Anime Ace 2.0 BB" pitchFamily="50" charset="0"/>
            </a:endParaRPr>
          </a:p>
        </p:txBody>
      </p:sp>
      <p:pic>
        <p:nvPicPr>
          <p:cNvPr id="2050" name="Picture 2" descr="C:\Users\TitoAlfaro\Documents\PhDThesis\UserStudies\Media\Screenshot_2014-10-20-16-11-3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7440" y="3543300"/>
            <a:ext cx="4389119" cy="2743200"/>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6" name="Oval Callout 5"/>
          <p:cNvSpPr/>
          <p:nvPr/>
        </p:nvSpPr>
        <p:spPr>
          <a:xfrm flipH="1">
            <a:off x="685800" y="3641165"/>
            <a:ext cx="1485900" cy="500386"/>
          </a:xfrm>
          <a:prstGeom prst="wedgeEllipseCallout">
            <a:avLst>
              <a:gd name="adj1" fmla="val -75208"/>
              <a:gd name="adj2" fmla="val 789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Base bottle</a:t>
            </a:r>
            <a:endParaRPr lang="en-US" sz="1100" dirty="0">
              <a:solidFill>
                <a:schemeClr val="tx1"/>
              </a:solidFill>
              <a:latin typeface="Anime Ace 2.0 BB" pitchFamily="50" charset="0"/>
            </a:endParaRPr>
          </a:p>
        </p:txBody>
      </p:sp>
      <p:sp>
        <p:nvSpPr>
          <p:cNvPr id="7" name="Oval Callout 6"/>
          <p:cNvSpPr/>
          <p:nvPr/>
        </p:nvSpPr>
        <p:spPr>
          <a:xfrm flipH="1">
            <a:off x="6276157" y="4664707"/>
            <a:ext cx="1485900" cy="500386"/>
          </a:xfrm>
          <a:prstGeom prst="wedgeEllipseCallout">
            <a:avLst>
              <a:gd name="adj1" fmla="val 132630"/>
              <a:gd name="adj2" fmla="val -1106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top bottle</a:t>
            </a:r>
            <a:endParaRPr lang="en-US" sz="1100" dirty="0">
              <a:solidFill>
                <a:schemeClr val="tx1"/>
              </a:solidFill>
              <a:latin typeface="Anime Ace 2.0 BB" pitchFamily="50" charset="0"/>
            </a:endParaRPr>
          </a:p>
        </p:txBody>
      </p:sp>
      <p:sp>
        <p:nvSpPr>
          <p:cNvPr id="8" name="Oval Callout 7"/>
          <p:cNvSpPr/>
          <p:nvPr/>
        </p:nvSpPr>
        <p:spPr>
          <a:xfrm flipH="1">
            <a:off x="1776825" y="5546525"/>
            <a:ext cx="1485900" cy="500386"/>
          </a:xfrm>
          <a:prstGeom prst="wedgeEllipseCallout">
            <a:avLst>
              <a:gd name="adj1" fmla="val -86819"/>
              <a:gd name="adj2" fmla="val -1330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Choose mix ratio</a:t>
            </a:r>
            <a:endParaRPr lang="en-US" sz="1100" dirty="0">
              <a:solidFill>
                <a:schemeClr val="tx1"/>
              </a:solidFill>
              <a:latin typeface="Anime Ace 2.0 BB" pitchFamily="50" charset="0"/>
            </a:endParaRPr>
          </a:p>
        </p:txBody>
      </p:sp>
      <p:sp>
        <p:nvSpPr>
          <p:cNvPr id="9" name="TextBox 8"/>
          <p:cNvSpPr txBox="1"/>
          <p:nvPr/>
        </p:nvSpPr>
        <p:spPr>
          <a:xfrm>
            <a:off x="6276157" y="3408772"/>
            <a:ext cx="2746357"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system will activate the essential oils intermittently during 20 seconds.</a:t>
            </a:r>
            <a:endParaRPr lang="en-US" sz="1100" dirty="0">
              <a:latin typeface="Anime Ace 2.0 BB" pitchFamily="50" charset="0"/>
            </a:endParaRPr>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itoAlfaro\Documents\PhDThesis\images\IMG_006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38" t="22624" b="9438"/>
          <a:stretch/>
        </p:blipFill>
        <p:spPr bwMode="auto">
          <a:xfrm>
            <a:off x="122559" y="3545767"/>
            <a:ext cx="5970127" cy="32513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170" name="Picture 2" descr="C:\Users\TitoAlfaro\Documents\PhDThesis\images\IMG_005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888" t="2090" r="242" b="2090"/>
          <a:stretch/>
        </p:blipFill>
        <p:spPr bwMode="auto">
          <a:xfrm>
            <a:off x="5495026" y="114300"/>
            <a:ext cx="346782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 name="Picture 2" descr="C:\Users\TitoAlfaro\Documents\PhDThesis\images\IMG_0017 (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188" t="5458" r="28163" b="23006"/>
          <a:stretch/>
        </p:blipFill>
        <p:spPr bwMode="auto">
          <a:xfrm>
            <a:off x="3034343" y="114300"/>
            <a:ext cx="230540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980426" y="426140"/>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wears a head band with a temperature sensor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sp>
        <p:nvSpPr>
          <p:cNvPr id="7" name="TextBox 6"/>
          <p:cNvSpPr txBox="1"/>
          <p:nvPr/>
        </p:nvSpPr>
        <p:spPr>
          <a:xfrm>
            <a:off x="5600700" y="2400300"/>
            <a:ext cx="25146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sensor would not pick up from afar, it was set up very close to the face</a:t>
            </a:r>
            <a:endParaRPr lang="en-US" sz="1100" dirty="0">
              <a:latin typeface="Anime Ace 2.0 BB" pitchFamily="50" charset="0"/>
            </a:endParaRPr>
          </a:p>
        </p:txBody>
      </p:sp>
      <p:sp>
        <p:nvSpPr>
          <p:cNvPr id="9" name="TextBox 8"/>
          <p:cNvSpPr txBox="1"/>
          <p:nvPr/>
        </p:nvSpPr>
        <p:spPr>
          <a:xfrm>
            <a:off x="190334" y="3657600"/>
            <a:ext cx="213503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game of liar’s dice</a:t>
            </a:r>
            <a:endParaRPr lang="en-US" sz="1100" dirty="0">
              <a:latin typeface="Anime Ace 2.0 BB" pitchFamily="50" charset="0"/>
            </a:endParaRPr>
          </a:p>
        </p:txBody>
      </p:sp>
      <p:pic>
        <p:nvPicPr>
          <p:cNvPr id="3075" name="Picture 3" descr="C:\Users\TitoAlfaro\Documents\PhDThesis\images\IMG_007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0231" t="33036" r="22990" b="8150"/>
          <a:stretch/>
        </p:blipFill>
        <p:spPr bwMode="auto">
          <a:xfrm>
            <a:off x="6251712" y="3545766"/>
            <a:ext cx="2711133" cy="325135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p:nvPr>
            <p:extLst>
              <p:ext uri="{D42A27DB-BD31-4B8C-83A1-F6EECF244321}">
                <p14:modId xmlns:p14="http://schemas.microsoft.com/office/powerpoint/2010/main" val="2849700093"/>
              </p:ext>
            </p:extLst>
          </p:nvPr>
        </p:nvGraphicFramePr>
        <p:xfrm>
          <a:off x="3543300" y="114300"/>
          <a:ext cx="5486400" cy="320040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graphicFrame>
        <p:nvGraphicFramePr>
          <p:cNvPr id="13" name="Chart 12"/>
          <p:cNvGraphicFramePr/>
          <p:nvPr>
            <p:extLst>
              <p:ext uri="{D42A27DB-BD31-4B8C-83A1-F6EECF244321}">
                <p14:modId xmlns:p14="http://schemas.microsoft.com/office/powerpoint/2010/main" val="1171838942"/>
              </p:ext>
            </p:extLst>
          </p:nvPr>
        </p:nvGraphicFramePr>
        <p:xfrm>
          <a:off x="134262" y="3506638"/>
          <a:ext cx="5486400"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6057900" y="4343400"/>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collected data showed no significant changes</a:t>
            </a:r>
            <a:endParaRPr lang="en-US" sz="1100" dirty="0">
              <a:latin typeface="Anime Ace 2.0 BB" pitchFamily="50" charset="0"/>
            </a:endParaRPr>
          </a:p>
        </p:txBody>
      </p:sp>
    </p:spTree>
    <p:extLst>
      <p:ext uri="{BB962C8B-B14F-4D97-AF65-F5344CB8AC3E}">
        <p14:creationId xmlns:p14="http://schemas.microsoft.com/office/powerpoint/2010/main" val="2677196309"/>
      </p:ext>
    </p:extLst>
  </p:cSld>
  <p:clrMapOvr>
    <a:masterClrMapping/>
  </p:clrMapOvr>
  <mc:AlternateContent xmlns:mc="http://schemas.openxmlformats.org/markup-compatibility/2006">
    <mc:Choice xmlns:p14="http://schemas.microsoft.com/office/powerpoint/2010/main" Requires="p14">
      <p:transition spd="slow" p14:dur="2000" advTm="74954"/>
    </mc:Choice>
    <mc:Fallback>
      <p:transition spd="slow" advTm="7495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graphicFrame>
        <p:nvGraphicFramePr>
          <p:cNvPr id="6" name="Chart 5"/>
          <p:cNvGraphicFramePr/>
          <p:nvPr>
            <p:extLst>
              <p:ext uri="{D42A27DB-BD31-4B8C-83A1-F6EECF244321}">
                <p14:modId xmlns:p14="http://schemas.microsoft.com/office/powerpoint/2010/main" val="3624538940"/>
              </p:ext>
            </p:extLst>
          </p:nvPr>
        </p:nvGraphicFramePr>
        <p:xfrm>
          <a:off x="3543300" y="114300"/>
          <a:ext cx="5486400"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2582111034"/>
              </p:ext>
            </p:extLst>
          </p:nvPr>
        </p:nvGraphicFramePr>
        <p:xfrm>
          <a:off x="1828800" y="3543300"/>
          <a:ext cx="5486400" cy="32004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49900512"/>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07" t="20323" r="21670" b="11854"/>
          <a:stretch/>
        </p:blipFill>
        <p:spPr bwMode="auto">
          <a:xfrm>
            <a:off x="114300" y="3486150"/>
            <a:ext cx="4343400" cy="32575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6" name="Picture 4" descr="C:\Users\TitoAlfaro\Documents\PhDThesis\images\IMG_006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986" t="13913" r="33942" b="29017"/>
          <a:stretch/>
        </p:blipFill>
        <p:spPr bwMode="auto">
          <a:xfrm>
            <a:off x="4642450" y="3486150"/>
            <a:ext cx="4346276" cy="325970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PhDThesis\images\IMG_005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040" t="18403" r="17040" b="3818"/>
          <a:stretch/>
        </p:blipFill>
        <p:spPr bwMode="auto">
          <a:xfrm>
            <a:off x="5372100" y="114300"/>
            <a:ext cx="3616625"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74" name="Picture 2" descr="C:\Users\TitoAlfaro\Documents\PhDThesis\images\PeltierInBack.jpg"/>
          <p:cNvPicPr>
            <a:picLocks noChangeAspect="1" noChangeArrowheads="1"/>
          </p:cNvPicPr>
          <p:nvPr/>
        </p:nvPicPr>
        <p:blipFill rotWithShape="1">
          <a:blip r:embed="rId6">
            <a:extLst>
              <a:ext uri="{28A0092B-C50C-407E-A947-70E740481C1C}">
                <a14:useLocalDpi xmlns:a14="http://schemas.microsoft.com/office/drawing/2010/main" val="0"/>
              </a:ext>
            </a:extLst>
          </a:blip>
          <a:srcRect l="21446" r="22859"/>
          <a:stretch/>
        </p:blipFill>
        <p:spPr bwMode="auto">
          <a:xfrm>
            <a:off x="2971799" y="114300"/>
            <a:ext cx="223563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200400" y="287074"/>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a:t>
            </a:r>
            <a:r>
              <a:rPr lang="en-US" sz="1100" dirty="0" err="1" smtClean="0">
                <a:latin typeface="Anime Ace 2.0 BB" pitchFamily="50" charset="0"/>
              </a:rPr>
              <a:t>peltier</a:t>
            </a:r>
            <a:r>
              <a:rPr lang="en-US" sz="1100" dirty="0" smtClean="0">
                <a:latin typeface="Anime Ace 2.0 BB" pitchFamily="50" charset="0"/>
              </a:rPr>
              <a:t> device on the neck gave feedback… </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as feedback</a:t>
            </a:r>
            <a:endParaRPr lang="en-US" sz="2000" dirty="0">
              <a:latin typeface="Anime Ace 2.0 BB" pitchFamily="50" charset="0"/>
            </a:endParaRPr>
          </a:p>
        </p:txBody>
      </p:sp>
      <p:sp>
        <p:nvSpPr>
          <p:cNvPr id="3" name="Oval Callout 2"/>
          <p:cNvSpPr/>
          <p:nvPr/>
        </p:nvSpPr>
        <p:spPr>
          <a:xfrm flipH="1">
            <a:off x="5361003" y="2857500"/>
            <a:ext cx="1485900" cy="376123"/>
          </a:xfrm>
          <a:prstGeom prst="wedgeEllipseCallout">
            <a:avLst>
              <a:gd name="adj1" fmla="val -90302"/>
              <a:gd name="adj2" fmla="val -26650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latin typeface="Anime Ace 2.0 BB" pitchFamily="50" charset="0"/>
              </a:rPr>
              <a:t>Peltier</a:t>
            </a:r>
            <a:endParaRPr lang="en-US" sz="1100" dirty="0">
              <a:solidFill>
                <a:schemeClr val="tx1"/>
              </a:solidFill>
              <a:latin typeface="Anime Ace 2.0 BB" pitchFamily="50" charset="0"/>
            </a:endParaRPr>
          </a:p>
        </p:txBody>
      </p:sp>
      <p:sp>
        <p:nvSpPr>
          <p:cNvPr id="8" name="TextBox 7"/>
          <p:cNvSpPr txBox="1"/>
          <p:nvPr/>
        </p:nvSpPr>
        <p:spPr>
          <a:xfrm>
            <a:off x="5600700" y="287074"/>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to the location of the subject in the lab</a:t>
            </a:r>
            <a:endParaRPr lang="en-US" sz="1100" dirty="0">
              <a:latin typeface="Anime Ace 2.0 BB" pitchFamily="50" charset="0"/>
            </a:endParaRPr>
          </a:p>
        </p:txBody>
      </p:sp>
      <p:sp>
        <p:nvSpPr>
          <p:cNvPr id="11" name="TextBox 10"/>
          <p:cNvSpPr txBox="1"/>
          <p:nvPr/>
        </p:nvSpPr>
        <p:spPr>
          <a:xfrm>
            <a:off x="228600" y="60579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screen can recognize the person</a:t>
            </a:r>
            <a:endParaRPr lang="en-US" sz="1100" dirty="0">
              <a:latin typeface="Anime Ace 2.0 BB" pitchFamily="50" charset="0"/>
            </a:endParaRPr>
          </a:p>
        </p:txBody>
      </p:sp>
      <p:sp>
        <p:nvSpPr>
          <p:cNvPr id="12" name="TextBox 11"/>
          <p:cNvSpPr txBox="1"/>
          <p:nvPr/>
        </p:nvSpPr>
        <p:spPr>
          <a:xfrm>
            <a:off x="5600700" y="5888623"/>
            <a:ext cx="18351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t>
            </a:r>
            <a:r>
              <a:rPr lang="en-US" sz="1100" dirty="0" err="1" smtClean="0">
                <a:latin typeface="Anime Ace 2.0 BB" pitchFamily="50" charset="0"/>
              </a:rPr>
              <a:t>peltier</a:t>
            </a:r>
            <a:r>
              <a:rPr lang="en-US" sz="1100" dirty="0" smtClean="0">
                <a:latin typeface="Anime Ace 2.0 BB" pitchFamily="50" charset="0"/>
              </a:rPr>
              <a:t> will react according to the screen I’m next to.</a:t>
            </a:r>
            <a:endParaRPr lang="en-US" sz="1100" dirty="0">
              <a:latin typeface="Anime Ace 2.0 BB" pitchFamily="50" charset="0"/>
            </a:endParaRPr>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85900" y="137160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2000" dirty="0">
              <a:latin typeface="Anime Ace 2.0 BB" pitchFamily="50" charset="0"/>
            </a:endParaRPr>
          </a:p>
        </p:txBody>
      </p:sp>
    </p:spTree>
    <p:extLst>
      <p:ext uri="{BB962C8B-B14F-4D97-AF65-F5344CB8AC3E}">
        <p14:creationId xmlns:p14="http://schemas.microsoft.com/office/powerpoint/2010/main" val="209570194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2"/>
            <a:ext cx="2781466" cy="584775"/>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1 What is the Main Activity?</a:t>
            </a:r>
            <a:endParaRPr lang="en-US" sz="1600" dirty="0">
              <a:latin typeface="Anime Ace 2.0 BB" pitchFamily="50" charset="0"/>
            </a:endParaRPr>
          </a:p>
        </p:txBody>
      </p:sp>
      <p:pic>
        <p:nvPicPr>
          <p:cNvPr id="11" name="Picture 3" descr="C:\Users\TitoAlfaro\Documents\GitHub\PhDThesis\Presentations\Proposal\ColoredSketches\natur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422" t="28453" r="25917" b="41885"/>
          <a:stretch/>
        </p:blipFill>
        <p:spPr bwMode="auto">
          <a:xfrm>
            <a:off x="3543300" y="114300"/>
            <a:ext cx="5416446" cy="30861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5760328" y="1143000"/>
            <a:ext cx="704850" cy="1827806"/>
            <a:chOff x="4343400" y="2264699"/>
            <a:chExt cx="1143000" cy="2964010"/>
          </a:xfrm>
        </p:grpSpPr>
        <p:pic>
          <p:nvPicPr>
            <p:cNvPr id="13" name="Picture 4" descr="C:\Users\TitoAlfaro\Documents\GitHub\PhDThesis\Presentations\Proposal\ColoredSketches\walker.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p:pic>
        <p:nvPicPr>
          <p:cNvPr id="16" name="Picture 4" descr="C:\Users\TitoAlfaro\Documents\GitHub\PhDThesis\Presentations\Proposal\ColoredSketches\runner.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4234" t="24400" r="43856" b="33915"/>
          <a:stretch/>
        </p:blipFill>
        <p:spPr bwMode="auto">
          <a:xfrm>
            <a:off x="114300" y="1943100"/>
            <a:ext cx="3325484" cy="4800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PhDThesis\images\sailing.jpg"/>
          <p:cNvPicPr>
            <a:picLocks noChangeAspect="1" noChangeArrowheads="1"/>
          </p:cNvPicPr>
          <p:nvPr/>
        </p:nvPicPr>
        <p:blipFill rotWithShape="1">
          <a:blip r:embed="rId9">
            <a:extLst>
              <a:ext uri="{28A0092B-C50C-407E-A947-70E740481C1C}">
                <a14:useLocalDpi xmlns:a14="http://schemas.microsoft.com/office/drawing/2010/main" val="0"/>
              </a:ext>
            </a:extLst>
          </a:blip>
          <a:srcRect t="1525" b="6177"/>
          <a:stretch/>
        </p:blipFill>
        <p:spPr bwMode="auto">
          <a:xfrm>
            <a:off x="3543300" y="3348284"/>
            <a:ext cx="5416446" cy="339541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23252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2"/>
            <a:ext cx="3077474" cy="830997"/>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2 what type of sensing experience will be created?</a:t>
            </a:r>
            <a:endParaRPr lang="en-US" sz="1600" dirty="0">
              <a:latin typeface="Anime Ace 2.0 BB" pitchFamily="50" charset="0"/>
            </a:endParaRPr>
          </a:p>
        </p:txBody>
      </p:sp>
      <p:pic>
        <p:nvPicPr>
          <p:cNvPr id="6" name="Picture 4" descr="C:\Users\TitoAlfaro\Documents\PhDThesis\images\IMG_0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574" t="28673" r="30490" b="11188"/>
          <a:stretch/>
        </p:blipFill>
        <p:spPr bwMode="auto">
          <a:xfrm>
            <a:off x="114300" y="2286000"/>
            <a:ext cx="4343400" cy="445877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686300" y="114299"/>
            <a:ext cx="4331000" cy="5774665"/>
          </a:xfrm>
          <a:prstGeom prst="rect">
            <a:avLst/>
          </a:prstGeom>
          <a:ln w="28575">
            <a:solidFill>
              <a:schemeClr val="tx1"/>
            </a:solidFill>
          </a:ln>
        </p:spPr>
      </p:pic>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2"/>
            <a:ext cx="3077474" cy="584775"/>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3 What kind of signal are we tracking?</a:t>
            </a:r>
            <a:endParaRPr lang="en-US" sz="1600" dirty="0">
              <a:latin typeface="Anime Ace 2.0 BB" pitchFamily="50" charset="0"/>
            </a:endParaRPr>
          </a:p>
        </p:txBody>
      </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828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2"/>
            <a:ext cx="3077474" cy="830997"/>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4 what control does the user have over the signal?</a:t>
            </a:r>
            <a:endParaRPr lang="en-US" sz="1600" dirty="0">
              <a:latin typeface="Anime Ace 2.0 BB" pitchFamily="50" charset="0"/>
            </a:endParaRPr>
          </a:p>
        </p:txBody>
      </p:sp>
      <p:pic>
        <p:nvPicPr>
          <p:cNvPr id="6" name="Picture 4" descr="C:\Users\TitoAlfaro\Documents\PhDThesis\images\IMG_0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574" t="28673" r="30490" b="11188"/>
          <a:stretch/>
        </p:blipFill>
        <p:spPr bwMode="auto">
          <a:xfrm>
            <a:off x="114300" y="2286000"/>
            <a:ext cx="4343400" cy="445877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686300" y="114299"/>
            <a:ext cx="4331000" cy="5774665"/>
          </a:xfrm>
          <a:prstGeom prst="rect">
            <a:avLst/>
          </a:prstGeom>
          <a:ln w="28575">
            <a:solidFill>
              <a:schemeClr val="tx1"/>
            </a:solidFill>
          </a:ln>
        </p:spPr>
      </p:pic>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2"/>
            <a:ext cx="2781466" cy="584775"/>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5 Are there any redundancies?</a:t>
            </a:r>
            <a:endParaRPr lang="en-US" sz="1600" dirty="0">
              <a:latin typeface="Anime Ace 2.0 BB" pitchFamily="50"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2775" b="15437"/>
          <a:stretch/>
        </p:blipFill>
        <p:spPr>
          <a:xfrm>
            <a:off x="114300" y="1943100"/>
            <a:ext cx="3314700" cy="4766644"/>
          </a:xfrm>
          <a:prstGeom prst="rect">
            <a:avLst/>
          </a:prstGeom>
          <a:ln w="28575">
            <a:solidFill>
              <a:schemeClr val="tx1"/>
            </a:solidFill>
          </a:ln>
        </p:spPr>
      </p:pic>
      <p:pic>
        <p:nvPicPr>
          <p:cNvPr id="7" name="Picture 4" descr="C:\Users\TitoAlfaro\Documents\PhDThesis\images\20141027_14192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714" r="7018" b="12195"/>
          <a:stretch/>
        </p:blipFill>
        <p:spPr bwMode="auto">
          <a:xfrm>
            <a:off x="3657600" y="129396"/>
            <a:ext cx="5372100" cy="33837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2"/>
            <a:ext cx="2781466" cy="584775"/>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6 what type of actuators?</a:t>
            </a:r>
            <a:endParaRPr lang="en-US" sz="1600" dirty="0">
              <a:latin typeface="Anime Ace 2.0 BB" pitchFamily="50" charset="0"/>
            </a:endParaRPr>
          </a:p>
        </p:txBody>
      </p:sp>
      <p:grpSp>
        <p:nvGrpSpPr>
          <p:cNvPr id="6" name="Group 5"/>
          <p:cNvGrpSpPr/>
          <p:nvPr/>
        </p:nvGrpSpPr>
        <p:grpSpPr>
          <a:xfrm>
            <a:off x="1474996" y="2050690"/>
            <a:ext cx="6183104" cy="4632198"/>
            <a:chOff x="-10128" y="0"/>
            <a:chExt cx="9154128" cy="6858000"/>
          </a:xfrm>
        </p:grpSpPr>
        <p:pic>
          <p:nvPicPr>
            <p:cNvPr id="7"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514600" y="971067"/>
              <a:ext cx="4000500" cy="4507543"/>
              <a:chOff x="2514600" y="971067"/>
              <a:chExt cx="4000500" cy="4507543"/>
            </a:xfrm>
          </p:grpSpPr>
          <p:grpSp>
            <p:nvGrpSpPr>
              <p:cNvPr id="9" name="Group 8"/>
              <p:cNvGrpSpPr/>
              <p:nvPr/>
            </p:nvGrpSpPr>
            <p:grpSpPr>
              <a:xfrm>
                <a:off x="3922370" y="2514600"/>
                <a:ext cx="1143000" cy="2964010"/>
                <a:chOff x="4343400" y="2264699"/>
                <a:chExt cx="1143000" cy="2964010"/>
              </a:xfrm>
            </p:grpSpPr>
            <p:pic>
              <p:nvPicPr>
                <p:cNvPr id="17" name="Picture 4" descr="C:\Users\TitoAlfaro\Documents\GitHub\PhDThesis\Presentations\Proposal\ColoredSketches\walker.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12"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4"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828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237226" y="1022062"/>
            <a:ext cx="3077474" cy="830997"/>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7 Where to locate the sensors and actuators?</a:t>
            </a:r>
            <a:endParaRPr lang="en-US" sz="1600" dirty="0">
              <a:latin typeface="Anime Ace 2.0 BB" pitchFamily="50" charset="0"/>
            </a:endParaRPr>
          </a:p>
        </p:txBody>
      </p:sp>
      <p:pic>
        <p:nvPicPr>
          <p:cNvPr id="6" name="Picture 5" descr="C:\Users\TitoAlfaro\Documents\PhDThesis\images\MaleFrontSketch.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4850" b="98550" l="22400" r="82900">
                        <a14:foregroundMark x1="71800" y1="35300" x2="71800" y2="40300"/>
                        <a14:foregroundMark x1="72900" y1="32500" x2="72200" y2="57000"/>
                      </a14:backgroundRemoval>
                    </a14:imgEffect>
                  </a14:imgLayer>
                </a14:imgProps>
              </a:ext>
              <a:ext uri="{28A0092B-C50C-407E-A947-70E740481C1C}">
                <a14:useLocalDpi xmlns:a14="http://schemas.microsoft.com/office/drawing/2010/main" val="0"/>
              </a:ext>
            </a:extLst>
          </a:blip>
          <a:srcRect l="5102" t="3200" r="7143"/>
          <a:stretch/>
        </p:blipFill>
        <p:spPr bwMode="auto">
          <a:xfrm>
            <a:off x="5486400" y="743009"/>
            <a:ext cx="2400300" cy="52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3314700" cy="1828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0917" y="342900"/>
            <a:ext cx="2781466"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Design Thinking</a:t>
            </a:r>
            <a:endParaRPr lang="en-US" sz="1600" dirty="0">
              <a:latin typeface="Anime Ace 2.0 BB" pitchFamily="50" charset="0"/>
            </a:endParaRPr>
          </a:p>
        </p:txBody>
      </p:sp>
      <p:sp>
        <p:nvSpPr>
          <p:cNvPr id="10" name="TextBox 9"/>
          <p:cNvSpPr txBox="1"/>
          <p:nvPr/>
        </p:nvSpPr>
        <p:spPr>
          <a:xfrm>
            <a:off x="385230" y="1022062"/>
            <a:ext cx="2781466" cy="830997"/>
          </a:xfrm>
          <a:prstGeom prst="rect">
            <a:avLst/>
          </a:prstGeom>
          <a:solidFill>
            <a:schemeClr val="bg1"/>
          </a:solidFill>
          <a:ln w="19050">
            <a:solidFill>
              <a:schemeClr val="tx1"/>
            </a:solidFill>
          </a:ln>
        </p:spPr>
        <p:txBody>
          <a:bodyPr wrap="square" rtlCol="0">
            <a:spAutoFit/>
          </a:bodyPr>
          <a:lstStyle/>
          <a:p>
            <a:pPr algn="ctr"/>
            <a:r>
              <a:rPr lang="en-US" sz="1600" dirty="0" smtClean="0">
                <a:latin typeface="Anime Ace 2.0 BB" pitchFamily="50" charset="0"/>
              </a:rPr>
              <a:t>8 Can we set up a learning environment?</a:t>
            </a:r>
            <a:endParaRPr lang="en-US" sz="1600" dirty="0">
              <a:latin typeface="Anime Ace 2.0 BB" pitchFamily="50" charset="0"/>
            </a:endParaRPr>
          </a:p>
        </p:txBody>
      </p:sp>
    </p:spTree>
    <p:extLst>
      <p:ext uri="{BB962C8B-B14F-4D97-AF65-F5344CB8AC3E}">
        <p14:creationId xmlns:p14="http://schemas.microsoft.com/office/powerpoint/2010/main" val="1242110258"/>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1111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a user will be able to pick a natural phenomenon and choose to feel it in a specific part of the body depending on what activity they want to engage. The artificial sensory experience will be turned on and off at will</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342900" y="228600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sp>
        <p:nvSpPr>
          <p:cNvPr id="7" name="TextBox 6"/>
          <p:cNvSpPr txBox="1"/>
          <p:nvPr/>
        </p:nvSpPr>
        <p:spPr>
          <a:xfrm>
            <a:off x="342900" y="337185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The creation of sensory experiences in the virtual world will be enforced by training in the physical world</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C:\Users\TitoAlfaro\Documents\PhDThesis\images\ralph-lauren-aerotype-jac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800100"/>
            <a:ext cx="6096000" cy="5765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1714500" y="862642"/>
            <a:ext cx="69723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pic>
        <p:nvPicPr>
          <p:cNvPr id="4099"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6202393" y="1943100"/>
            <a:ext cx="2484407" cy="442436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C:\Users\TitoAlfaro\Documents\PhDThesis\images\Screenshot_2014-10-23-17-07-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2286001"/>
            <a:ext cx="2057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TitoAlfaro\Documents\PhDThesis\images\MaleFrontSketch.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4850" b="98550" l="22400" r="82900">
                        <a14:foregroundMark x1="71800" y1="35300" x2="71800" y2="40300"/>
                        <a14:foregroundMark x1="72900" y1="32500" x2="72200" y2="57000"/>
                      </a14:backgroundRemoval>
                    </a14:imgEffect>
                  </a14:imgLayer>
                </a14:imgProps>
              </a:ext>
              <a:ext uri="{28A0092B-C50C-407E-A947-70E740481C1C}">
                <a14:useLocalDpi xmlns:a14="http://schemas.microsoft.com/office/drawing/2010/main" val="0"/>
              </a:ext>
            </a:extLst>
          </a:blip>
          <a:srcRect l="5102" t="3200" r="7143"/>
          <a:stretch/>
        </p:blipFill>
        <p:spPr bwMode="auto">
          <a:xfrm>
            <a:off x="6972300" y="2731325"/>
            <a:ext cx="1404257" cy="309797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5372100" y="4343400"/>
            <a:ext cx="2628900" cy="1143000"/>
          </a:xfrm>
          <a:prstGeom prst="line">
            <a:avLst/>
          </a:prstGeom>
          <a:ln w="38100" cap="rnd"/>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p:nvCxnSpPr>
        <p:spPr>
          <a:xfrm flipH="1" flipV="1">
            <a:off x="3200400" y="2286001"/>
            <a:ext cx="4343400" cy="1297780"/>
          </a:xfrm>
          <a:prstGeom prst="line">
            <a:avLst/>
          </a:prstGeom>
          <a:ln w="38100" cap="rnd"/>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flipH="1">
            <a:off x="2057400" y="4280312"/>
            <a:ext cx="5332343" cy="748888"/>
          </a:xfrm>
          <a:prstGeom prst="line">
            <a:avLst/>
          </a:prstGeom>
          <a:ln w="38100" cap="rnd"/>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flipH="1" flipV="1">
            <a:off x="3886200" y="1600200"/>
            <a:ext cx="3829050" cy="1665529"/>
          </a:xfrm>
          <a:prstGeom prst="line">
            <a:avLst/>
          </a:prstGeom>
          <a:ln w="38100" cap="rnd"/>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07713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7" name="TextBox 6"/>
          <p:cNvSpPr txBox="1"/>
          <p:nvPr/>
        </p:nvSpPr>
        <p:spPr>
          <a:xfrm>
            <a:off x="342900" y="137160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The creation of sensory experiences in the virtual world will be enforced by training in the physical world</a:t>
            </a:r>
            <a:endParaRPr lang="en-US" sz="1100" dirty="0">
              <a:latin typeface="Anime Ace 2.0 BB" pitchFamily="50" charset="0"/>
            </a:endParaRPr>
          </a:p>
        </p:txBody>
      </p:sp>
      <p:sp>
        <p:nvSpPr>
          <p:cNvPr id="2" name="TextBox 1"/>
          <p:cNvSpPr txBox="1"/>
          <p:nvPr/>
        </p:nvSpPr>
        <p:spPr>
          <a:xfrm>
            <a:off x="1028700" y="2628900"/>
            <a:ext cx="3314700" cy="646331"/>
          </a:xfrm>
          <a:prstGeom prst="rect">
            <a:avLst/>
          </a:prstGeom>
          <a:noFill/>
        </p:spPr>
        <p:txBody>
          <a:bodyPr wrap="square" rtlCol="0">
            <a:spAutoFit/>
          </a:bodyPr>
          <a:lstStyle/>
          <a:p>
            <a:r>
              <a:rPr lang="en-US" dirty="0" smtClean="0"/>
              <a:t>Picture of person practicing in the real world</a:t>
            </a:r>
            <a:endParaRPr lang="en-US" dirty="0"/>
          </a:p>
        </p:txBody>
      </p:sp>
      <p:sp>
        <p:nvSpPr>
          <p:cNvPr id="3" name="TextBox 2"/>
          <p:cNvSpPr txBox="1"/>
          <p:nvPr/>
        </p:nvSpPr>
        <p:spPr>
          <a:xfrm>
            <a:off x="4457700" y="3771900"/>
            <a:ext cx="3657600" cy="369332"/>
          </a:xfrm>
          <a:prstGeom prst="rect">
            <a:avLst/>
          </a:prstGeom>
          <a:noFill/>
        </p:spPr>
        <p:txBody>
          <a:bodyPr wrap="square" rtlCol="0">
            <a:spAutoFit/>
          </a:bodyPr>
          <a:lstStyle/>
          <a:p>
            <a:r>
              <a:rPr lang="en-US" dirty="0" smtClean="0"/>
              <a:t>Picture of virtual hand</a:t>
            </a:r>
            <a:endParaRPr lang="en-US" dirty="0"/>
          </a:p>
        </p:txBody>
      </p:sp>
    </p:spTree>
    <p:extLst>
      <p:ext uri="{BB962C8B-B14F-4D97-AF65-F5344CB8AC3E}">
        <p14:creationId xmlns:p14="http://schemas.microsoft.com/office/powerpoint/2010/main" val="10395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85750" y="1242204"/>
            <a:ext cx="8572500" cy="303288"/>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Proven that a user can accurately use an artificial sense with a short time to learn it</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contributions</a:t>
            </a:r>
            <a:endParaRPr lang="en-US" sz="2000" dirty="0">
              <a:latin typeface="Anime Ace 2.0 BB" pitchFamily="50" charset="0"/>
            </a:endParaRPr>
          </a:p>
        </p:txBody>
      </p:sp>
      <p:sp>
        <p:nvSpPr>
          <p:cNvPr id="9" name="TextBox 8"/>
          <p:cNvSpPr txBox="1"/>
          <p:nvPr/>
        </p:nvSpPr>
        <p:spPr>
          <a:xfrm>
            <a:off x="285750" y="2018247"/>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the ability of the brain to overcome issues with the quality of the signal or the hardware.</a:t>
            </a:r>
            <a:endParaRPr lang="en-US" sz="1100" dirty="0">
              <a:latin typeface="Anime Ace 2.0 BB" pitchFamily="50" charset="0"/>
            </a:endParaRPr>
          </a:p>
        </p:txBody>
      </p:sp>
      <p:sp>
        <p:nvSpPr>
          <p:cNvPr id="7" name="TextBox 6"/>
          <p:cNvSpPr txBox="1"/>
          <p:nvPr/>
        </p:nvSpPr>
        <p:spPr>
          <a:xfrm>
            <a:off x="285750" y="3091166"/>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Recognized two important categories for the study of artificial sensory experiences, passive and active sensing</a:t>
            </a:r>
            <a:endParaRPr lang="en-US" sz="1100" dirty="0">
              <a:latin typeface="Anime Ace 2.0 BB" pitchFamily="50" charset="0"/>
            </a:endParaRPr>
          </a:p>
        </p:txBody>
      </p:sp>
      <p:sp>
        <p:nvSpPr>
          <p:cNvPr id="8" name="TextBox 7"/>
          <p:cNvSpPr txBox="1"/>
          <p:nvPr/>
        </p:nvSpPr>
        <p:spPr>
          <a:xfrm>
            <a:off x="285750" y="4121125"/>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Established a set of recommendations for the implementation of artificial sensory interfaces</a:t>
            </a:r>
            <a:endParaRPr lang="en-US" sz="1100" dirty="0">
              <a:latin typeface="Anime Ace 2.0 BB" pitchFamily="50" charset="0"/>
            </a:endParaRPr>
          </a:p>
        </p:txBody>
      </p:sp>
      <p:sp>
        <p:nvSpPr>
          <p:cNvPr id="10" name="TextBox 9"/>
          <p:cNvSpPr txBox="1"/>
          <p:nvPr/>
        </p:nvSpPr>
        <p:spPr>
          <a:xfrm>
            <a:off x="285750" y="5194044"/>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that digital synesthesia will be a feasible interaction paradigm for a general user group</a:t>
            </a:r>
            <a:endParaRPr lang="en-US" sz="1100" dirty="0">
              <a:latin typeface="Anime Ace 2.0 BB" pitchFamily="50" charset="0"/>
            </a:endParaRP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659620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13762</TotalTime>
  <Words>2662</Words>
  <Application>Microsoft Office PowerPoint</Application>
  <PresentationFormat>On-screen Show (4:3)</PresentationFormat>
  <Paragraphs>492</Paragraphs>
  <Slides>76</Slides>
  <Notes>51</Notes>
  <HiddenSlides>7</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222</cp:revision>
  <dcterms:created xsi:type="dcterms:W3CDTF">2014-03-17T17:40:58Z</dcterms:created>
  <dcterms:modified xsi:type="dcterms:W3CDTF">2014-10-28T20:50:51Z</dcterms:modified>
</cp:coreProperties>
</file>